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13716000" cx="24387175"/>
  <p:notesSz cx="13716000" cy="24387175"/>
  <p:embeddedFontLst>
    <p:embeddedFont>
      <p:font typeface="Poppins"/>
      <p:regular r:id="rId32"/>
      <p:bold r:id="rId33"/>
      <p:italic r:id="rId34"/>
      <p:boldItalic r:id="rId35"/>
    </p:embeddedFont>
    <p:embeddedFont>
      <p:font typeface="Poppins Medium"/>
      <p:regular r:id="rId36"/>
      <p:bold r:id="rId37"/>
      <p:italic r:id="rId38"/>
      <p:boldItalic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Quintessential"/>
      <p:regular r:id="rId44"/>
    </p:embeddedFont>
    <p:embeddedFont>
      <p:font typeface="Poppins SemiBold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hHDUKGaF9WTsUl37s2ziwuTd17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Quintessential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PoppinsSemiBold-bold.fntdata"/><Relationship Id="rId45" Type="http://schemas.openxmlformats.org/officeDocument/2006/relationships/font" Target="fonts/PoppinsSemiBold-regular.fntdata"/><Relationship Id="rId48" Type="http://schemas.openxmlformats.org/officeDocument/2006/relationships/font" Target="fonts/PoppinsSemiBold-boldItalic.fntdata"/><Relationship Id="rId47" Type="http://schemas.openxmlformats.org/officeDocument/2006/relationships/font" Target="fonts/PoppinsSemiBold-italic.fntdata"/><Relationship Id="rId49" Type="http://customschemas.google.com/relationships/presentationmetadata" Target="meta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Poppins-bold.fntdata"/><Relationship Id="rId32" Type="http://schemas.openxmlformats.org/officeDocument/2006/relationships/font" Target="fonts/Poppins-regular.fntdata"/><Relationship Id="rId35" Type="http://schemas.openxmlformats.org/officeDocument/2006/relationships/font" Target="fonts/Poppins-boldItalic.fntdata"/><Relationship Id="rId34" Type="http://schemas.openxmlformats.org/officeDocument/2006/relationships/font" Target="fonts/Poppins-italic.fntdata"/><Relationship Id="rId37" Type="http://schemas.openxmlformats.org/officeDocument/2006/relationships/font" Target="fonts/PoppinsMedium-bold.fntdata"/><Relationship Id="rId36" Type="http://schemas.openxmlformats.org/officeDocument/2006/relationships/font" Target="fonts/PoppinsMedium-regular.fntdata"/><Relationship Id="rId39" Type="http://schemas.openxmlformats.org/officeDocument/2006/relationships/font" Target="fonts/PoppinsMedium-boldItalic.fntdata"/><Relationship Id="rId38" Type="http://schemas.openxmlformats.org/officeDocument/2006/relationships/font" Target="fonts/PoppinsMedium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7769225" y="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p10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6" name="Google Shape;756;p10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3" name="Google Shape;823;p11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4" name="Google Shape;824;p11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2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3" name="Google Shape;873;p12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4" name="Google Shape;874;p12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3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4" name="Google Shape;924;p13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5" name="Google Shape;925;p13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4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1" name="Google Shape;981;p14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2" name="Google Shape;982;p14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5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7" name="Google Shape;1027;p15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8" name="Google Shape;1028;p15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6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7" name="Google Shape;1137;p16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8" name="Google Shape;1138;p16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7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p17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4" name="Google Shape;1194;p17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8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8" name="Google Shape;1248;p18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9" name="Google Shape;1249;p18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9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0" name="Google Shape;1300;p19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1" name="Google Shape;1301;p19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2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2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0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6" name="Google Shape;1356;p20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7" name="Google Shape;1357;p20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1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2" name="Google Shape;1412;p21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3" name="Google Shape;1413;p21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22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p22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5" name="Google Shape;1465;p22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a66cdc1780_0_19:notes"/>
          <p:cNvSpPr/>
          <p:nvPr>
            <p:ph idx="2" type="sldImg"/>
          </p:nvPr>
        </p:nvSpPr>
        <p:spPr>
          <a:xfrm>
            <a:off x="-458788" y="3048000"/>
            <a:ext cx="14633700" cy="8231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0" name="Google Shape;1520;g2a66cdc1780_0_19:notes"/>
          <p:cNvSpPr txBox="1"/>
          <p:nvPr>
            <p:ph idx="1" type="body"/>
          </p:nvPr>
        </p:nvSpPr>
        <p:spPr>
          <a:xfrm>
            <a:off x="1371600" y="11736388"/>
            <a:ext cx="10972800" cy="9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1" name="Google Shape;1521;g2a66cdc1780_0_19:notes"/>
          <p:cNvSpPr txBox="1"/>
          <p:nvPr>
            <p:ph idx="12" type="sldNum"/>
          </p:nvPr>
        </p:nvSpPr>
        <p:spPr>
          <a:xfrm>
            <a:off x="7769225" y="23164800"/>
            <a:ext cx="59436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3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1" name="Google Shape;1571;p23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2" name="Google Shape;1572;p23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4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9" name="Google Shape;1619;p24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0" name="Google Shape;1620;p24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5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7" name="Google Shape;1727;p25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8" name="Google Shape;1728;p25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26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8" name="Google Shape;1778;p26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9" name="Google Shape;1779;p26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3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4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4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p5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5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6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p6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0" name="Google Shape;570;p7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p7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8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8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:notes"/>
          <p:cNvSpPr/>
          <p:nvPr>
            <p:ph idx="2" type="sldImg"/>
          </p:nvPr>
        </p:nvSpPr>
        <p:spPr>
          <a:xfrm>
            <a:off x="-458788" y="3048000"/>
            <a:ext cx="14633576" cy="8231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9:notes"/>
          <p:cNvSpPr txBox="1"/>
          <p:nvPr>
            <p:ph idx="1" type="body"/>
          </p:nvPr>
        </p:nvSpPr>
        <p:spPr>
          <a:xfrm>
            <a:off x="1371600" y="11736388"/>
            <a:ext cx="10972800" cy="9602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p9:notes"/>
          <p:cNvSpPr txBox="1"/>
          <p:nvPr>
            <p:ph idx="12" type="sldNum"/>
          </p:nvPr>
        </p:nvSpPr>
        <p:spPr>
          <a:xfrm>
            <a:off x="7769225" y="23164800"/>
            <a:ext cx="5943600" cy="1222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40" Type="http://schemas.openxmlformats.org/officeDocument/2006/relationships/image" Target="../media/image65.png"/><Relationship Id="rId42" Type="http://schemas.openxmlformats.org/officeDocument/2006/relationships/image" Target="../media/image151.png"/><Relationship Id="rId41" Type="http://schemas.openxmlformats.org/officeDocument/2006/relationships/image" Target="../media/image175.png"/><Relationship Id="rId44" Type="http://schemas.openxmlformats.org/officeDocument/2006/relationships/image" Target="../media/image57.png"/><Relationship Id="rId43" Type="http://schemas.openxmlformats.org/officeDocument/2006/relationships/image" Target="../media/image107.png"/><Relationship Id="rId46" Type="http://schemas.openxmlformats.org/officeDocument/2006/relationships/image" Target="../media/image60.png"/><Relationship Id="rId45" Type="http://schemas.openxmlformats.org/officeDocument/2006/relationships/image" Target="../media/image67.png"/><Relationship Id="rId104" Type="http://schemas.openxmlformats.org/officeDocument/2006/relationships/hyperlink" Target="http://creativecommons.org/licenses/by-nc/4.0/?ref=chooser-v1" TargetMode="External"/><Relationship Id="rId48" Type="http://schemas.openxmlformats.org/officeDocument/2006/relationships/image" Target="../media/image58.png"/><Relationship Id="rId47" Type="http://schemas.openxmlformats.org/officeDocument/2006/relationships/image" Target="../media/image59.png"/><Relationship Id="rId49" Type="http://schemas.openxmlformats.org/officeDocument/2006/relationships/image" Target="../media/image61.png"/><Relationship Id="rId103" Type="http://schemas.openxmlformats.org/officeDocument/2006/relationships/hyperlink" Target="http://creativecommons.org/licenses/by-nc/4.0/?ref=chooser-v1" TargetMode="External"/><Relationship Id="rId102" Type="http://schemas.openxmlformats.org/officeDocument/2006/relationships/image" Target="../media/image138.png"/><Relationship Id="rId101" Type="http://schemas.openxmlformats.org/officeDocument/2006/relationships/image" Target="../media/image132.png"/><Relationship Id="rId100" Type="http://schemas.openxmlformats.org/officeDocument/2006/relationships/image" Target="../media/image137.png"/><Relationship Id="rId31" Type="http://schemas.openxmlformats.org/officeDocument/2006/relationships/image" Target="../media/image27.png"/><Relationship Id="rId30" Type="http://schemas.openxmlformats.org/officeDocument/2006/relationships/image" Target="../media/image26.png"/><Relationship Id="rId33" Type="http://schemas.openxmlformats.org/officeDocument/2006/relationships/image" Target="../media/image29.png"/><Relationship Id="rId32" Type="http://schemas.openxmlformats.org/officeDocument/2006/relationships/image" Target="../media/image28.png"/><Relationship Id="rId35" Type="http://schemas.openxmlformats.org/officeDocument/2006/relationships/image" Target="../media/image40.png"/><Relationship Id="rId34" Type="http://schemas.openxmlformats.org/officeDocument/2006/relationships/image" Target="../media/image38.png"/><Relationship Id="rId37" Type="http://schemas.openxmlformats.org/officeDocument/2006/relationships/image" Target="../media/image55.png"/><Relationship Id="rId36" Type="http://schemas.openxmlformats.org/officeDocument/2006/relationships/image" Target="../media/image83.png"/><Relationship Id="rId39" Type="http://schemas.openxmlformats.org/officeDocument/2006/relationships/image" Target="../media/image52.png"/><Relationship Id="rId38" Type="http://schemas.openxmlformats.org/officeDocument/2006/relationships/image" Target="../media/image53.png"/><Relationship Id="rId20" Type="http://schemas.openxmlformats.org/officeDocument/2006/relationships/image" Target="../media/image13.png"/><Relationship Id="rId22" Type="http://schemas.openxmlformats.org/officeDocument/2006/relationships/image" Target="../media/image15.png"/><Relationship Id="rId21" Type="http://schemas.openxmlformats.org/officeDocument/2006/relationships/image" Target="../media/image16.png"/><Relationship Id="rId24" Type="http://schemas.openxmlformats.org/officeDocument/2006/relationships/image" Target="../media/image23.png"/><Relationship Id="rId23" Type="http://schemas.openxmlformats.org/officeDocument/2006/relationships/image" Target="../media/image20.png"/><Relationship Id="rId26" Type="http://schemas.openxmlformats.org/officeDocument/2006/relationships/image" Target="../media/image18.png"/><Relationship Id="rId25" Type="http://schemas.openxmlformats.org/officeDocument/2006/relationships/image" Target="../media/image22.png"/><Relationship Id="rId28" Type="http://schemas.openxmlformats.org/officeDocument/2006/relationships/image" Target="../media/image24.png"/><Relationship Id="rId27" Type="http://schemas.openxmlformats.org/officeDocument/2006/relationships/image" Target="../media/image19.png"/><Relationship Id="rId29" Type="http://schemas.openxmlformats.org/officeDocument/2006/relationships/image" Target="../media/image25.png"/><Relationship Id="rId95" Type="http://schemas.openxmlformats.org/officeDocument/2006/relationships/image" Target="../media/image125.png"/><Relationship Id="rId94" Type="http://schemas.openxmlformats.org/officeDocument/2006/relationships/image" Target="../media/image133.png"/><Relationship Id="rId97" Type="http://schemas.openxmlformats.org/officeDocument/2006/relationships/image" Target="../media/image128.png"/><Relationship Id="rId96" Type="http://schemas.openxmlformats.org/officeDocument/2006/relationships/image" Target="../media/image130.png"/><Relationship Id="rId11" Type="http://schemas.openxmlformats.org/officeDocument/2006/relationships/image" Target="../media/image10.png"/><Relationship Id="rId99" Type="http://schemas.openxmlformats.org/officeDocument/2006/relationships/image" Target="../media/image131.png"/><Relationship Id="rId10" Type="http://schemas.openxmlformats.org/officeDocument/2006/relationships/image" Target="../media/image4.png"/><Relationship Id="rId98" Type="http://schemas.openxmlformats.org/officeDocument/2006/relationships/image" Target="../media/image126.png"/><Relationship Id="rId13" Type="http://schemas.openxmlformats.org/officeDocument/2006/relationships/image" Target="../media/image12.png"/><Relationship Id="rId12" Type="http://schemas.openxmlformats.org/officeDocument/2006/relationships/image" Target="../media/image3.png"/><Relationship Id="rId91" Type="http://schemas.openxmlformats.org/officeDocument/2006/relationships/image" Target="../media/image134.png"/><Relationship Id="rId90" Type="http://schemas.openxmlformats.org/officeDocument/2006/relationships/image" Target="../media/image123.png"/><Relationship Id="rId93" Type="http://schemas.openxmlformats.org/officeDocument/2006/relationships/image" Target="../media/image129.png"/><Relationship Id="rId92" Type="http://schemas.openxmlformats.org/officeDocument/2006/relationships/image" Target="../media/image127.png"/><Relationship Id="rId15" Type="http://schemas.openxmlformats.org/officeDocument/2006/relationships/image" Target="../media/image8.png"/><Relationship Id="rId14" Type="http://schemas.openxmlformats.org/officeDocument/2006/relationships/image" Target="../media/image34.png"/><Relationship Id="rId17" Type="http://schemas.openxmlformats.org/officeDocument/2006/relationships/image" Target="../media/image9.png"/><Relationship Id="rId16" Type="http://schemas.openxmlformats.org/officeDocument/2006/relationships/image" Target="../media/image11.png"/><Relationship Id="rId19" Type="http://schemas.openxmlformats.org/officeDocument/2006/relationships/image" Target="../media/image5.png"/><Relationship Id="rId18" Type="http://schemas.openxmlformats.org/officeDocument/2006/relationships/image" Target="../media/image1.png"/><Relationship Id="rId84" Type="http://schemas.openxmlformats.org/officeDocument/2006/relationships/image" Target="../media/image121.png"/><Relationship Id="rId83" Type="http://schemas.openxmlformats.org/officeDocument/2006/relationships/image" Target="../media/image190.png"/><Relationship Id="rId86" Type="http://schemas.openxmlformats.org/officeDocument/2006/relationships/image" Target="../media/image112.png"/><Relationship Id="rId85" Type="http://schemas.openxmlformats.org/officeDocument/2006/relationships/image" Target="../media/image114.png"/><Relationship Id="rId88" Type="http://schemas.openxmlformats.org/officeDocument/2006/relationships/image" Target="../media/image119.png"/><Relationship Id="rId87" Type="http://schemas.openxmlformats.org/officeDocument/2006/relationships/image" Target="../media/image116.png"/><Relationship Id="rId89" Type="http://schemas.openxmlformats.org/officeDocument/2006/relationships/image" Target="../media/image124.png"/><Relationship Id="rId80" Type="http://schemas.openxmlformats.org/officeDocument/2006/relationships/image" Target="../media/image109.png"/><Relationship Id="rId82" Type="http://schemas.openxmlformats.org/officeDocument/2006/relationships/image" Target="../media/image115.png"/><Relationship Id="rId81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2.png"/><Relationship Id="rId5" Type="http://schemas.openxmlformats.org/officeDocument/2006/relationships/image" Target="../media/image56.png"/><Relationship Id="rId6" Type="http://schemas.openxmlformats.org/officeDocument/2006/relationships/image" Target="../media/image66.png"/><Relationship Id="rId7" Type="http://schemas.openxmlformats.org/officeDocument/2006/relationships/image" Target="../media/image7.png"/><Relationship Id="rId8" Type="http://schemas.openxmlformats.org/officeDocument/2006/relationships/image" Target="../media/image6.png"/><Relationship Id="rId73" Type="http://schemas.openxmlformats.org/officeDocument/2006/relationships/image" Target="../media/image105.png"/><Relationship Id="rId72" Type="http://schemas.openxmlformats.org/officeDocument/2006/relationships/image" Target="../media/image103.png"/><Relationship Id="rId75" Type="http://schemas.openxmlformats.org/officeDocument/2006/relationships/image" Target="../media/image101.png"/><Relationship Id="rId74" Type="http://schemas.openxmlformats.org/officeDocument/2006/relationships/image" Target="../media/image108.png"/><Relationship Id="rId77" Type="http://schemas.openxmlformats.org/officeDocument/2006/relationships/image" Target="../media/image106.png"/><Relationship Id="rId76" Type="http://schemas.openxmlformats.org/officeDocument/2006/relationships/image" Target="../media/image104.png"/><Relationship Id="rId79" Type="http://schemas.openxmlformats.org/officeDocument/2006/relationships/image" Target="../media/image110.png"/><Relationship Id="rId78" Type="http://schemas.openxmlformats.org/officeDocument/2006/relationships/image" Target="../media/image111.png"/><Relationship Id="rId71" Type="http://schemas.openxmlformats.org/officeDocument/2006/relationships/image" Target="../media/image136.png"/><Relationship Id="rId70" Type="http://schemas.openxmlformats.org/officeDocument/2006/relationships/image" Target="../media/image97.png"/><Relationship Id="rId62" Type="http://schemas.openxmlformats.org/officeDocument/2006/relationships/image" Target="../media/image90.png"/><Relationship Id="rId61" Type="http://schemas.openxmlformats.org/officeDocument/2006/relationships/image" Target="../media/image77.png"/><Relationship Id="rId64" Type="http://schemas.openxmlformats.org/officeDocument/2006/relationships/image" Target="../media/image93.png"/><Relationship Id="rId63" Type="http://schemas.openxmlformats.org/officeDocument/2006/relationships/image" Target="../media/image95.png"/><Relationship Id="rId66" Type="http://schemas.openxmlformats.org/officeDocument/2006/relationships/image" Target="../media/image176.png"/><Relationship Id="rId65" Type="http://schemas.openxmlformats.org/officeDocument/2006/relationships/image" Target="../media/image96.png"/><Relationship Id="rId68" Type="http://schemas.openxmlformats.org/officeDocument/2006/relationships/image" Target="../media/image100.png"/><Relationship Id="rId67" Type="http://schemas.openxmlformats.org/officeDocument/2006/relationships/image" Target="../media/image122.png"/><Relationship Id="rId60" Type="http://schemas.openxmlformats.org/officeDocument/2006/relationships/image" Target="../media/image72.png"/><Relationship Id="rId69" Type="http://schemas.openxmlformats.org/officeDocument/2006/relationships/image" Target="../media/image99.png"/><Relationship Id="rId51" Type="http://schemas.openxmlformats.org/officeDocument/2006/relationships/image" Target="../media/image62.png"/><Relationship Id="rId50" Type="http://schemas.openxmlformats.org/officeDocument/2006/relationships/image" Target="../media/image63.png"/><Relationship Id="rId53" Type="http://schemas.openxmlformats.org/officeDocument/2006/relationships/image" Target="../media/image69.png"/><Relationship Id="rId52" Type="http://schemas.openxmlformats.org/officeDocument/2006/relationships/image" Target="../media/image135.png"/><Relationship Id="rId55" Type="http://schemas.openxmlformats.org/officeDocument/2006/relationships/image" Target="../media/image68.png"/><Relationship Id="rId54" Type="http://schemas.openxmlformats.org/officeDocument/2006/relationships/image" Target="../media/image64.png"/><Relationship Id="rId57" Type="http://schemas.openxmlformats.org/officeDocument/2006/relationships/image" Target="../media/image80.png"/><Relationship Id="rId56" Type="http://schemas.openxmlformats.org/officeDocument/2006/relationships/image" Target="../media/image71.png"/><Relationship Id="rId59" Type="http://schemas.openxmlformats.org/officeDocument/2006/relationships/image" Target="../media/image75.png"/><Relationship Id="rId58" Type="http://schemas.openxmlformats.org/officeDocument/2006/relationships/image" Target="../media/image73.png"/></Relationships>
</file>

<file path=ppt/slides/_rels/slide10.xml.rels><?xml version="1.0" encoding="UTF-8" standalone="yes"?><Relationships xmlns="http://schemas.openxmlformats.org/package/2006/relationships"><Relationship Id="rId31" Type="http://schemas.openxmlformats.org/officeDocument/2006/relationships/image" Target="../media/image471.png"/><Relationship Id="rId30" Type="http://schemas.openxmlformats.org/officeDocument/2006/relationships/image" Target="../media/image472.png"/><Relationship Id="rId33" Type="http://schemas.openxmlformats.org/officeDocument/2006/relationships/image" Target="../media/image473.png"/><Relationship Id="rId32" Type="http://schemas.openxmlformats.org/officeDocument/2006/relationships/image" Target="../media/image469.png"/><Relationship Id="rId20" Type="http://schemas.openxmlformats.org/officeDocument/2006/relationships/image" Target="../media/image437.png"/><Relationship Id="rId22" Type="http://schemas.openxmlformats.org/officeDocument/2006/relationships/image" Target="../media/image177.png"/><Relationship Id="rId21" Type="http://schemas.openxmlformats.org/officeDocument/2006/relationships/image" Target="../media/image465.png"/><Relationship Id="rId24" Type="http://schemas.openxmlformats.org/officeDocument/2006/relationships/image" Target="../media/image466.png"/><Relationship Id="rId23" Type="http://schemas.openxmlformats.org/officeDocument/2006/relationships/image" Target="../media/image479.png"/><Relationship Id="rId26" Type="http://schemas.openxmlformats.org/officeDocument/2006/relationships/image" Target="../media/image467.png"/><Relationship Id="rId25" Type="http://schemas.openxmlformats.org/officeDocument/2006/relationships/image" Target="../media/image470.png"/><Relationship Id="rId28" Type="http://schemas.openxmlformats.org/officeDocument/2006/relationships/image" Target="../media/image362.png"/><Relationship Id="rId27" Type="http://schemas.openxmlformats.org/officeDocument/2006/relationships/image" Target="../media/image474.png"/><Relationship Id="rId29" Type="http://schemas.openxmlformats.org/officeDocument/2006/relationships/image" Target="../media/image468.png"/><Relationship Id="rId11" Type="http://schemas.openxmlformats.org/officeDocument/2006/relationships/image" Target="../media/image486.png"/><Relationship Id="rId10" Type="http://schemas.openxmlformats.org/officeDocument/2006/relationships/image" Target="../media/image456.png"/><Relationship Id="rId13" Type="http://schemas.openxmlformats.org/officeDocument/2006/relationships/image" Target="../media/image454.png"/><Relationship Id="rId12" Type="http://schemas.openxmlformats.org/officeDocument/2006/relationships/image" Target="../media/image453.png"/><Relationship Id="rId15" Type="http://schemas.openxmlformats.org/officeDocument/2006/relationships/image" Target="../media/image461.png"/><Relationship Id="rId14" Type="http://schemas.openxmlformats.org/officeDocument/2006/relationships/image" Target="../media/image173.png"/><Relationship Id="rId17" Type="http://schemas.openxmlformats.org/officeDocument/2006/relationships/image" Target="../media/image158.png"/><Relationship Id="rId16" Type="http://schemas.openxmlformats.org/officeDocument/2006/relationships/image" Target="../media/image152.png"/><Relationship Id="rId19" Type="http://schemas.openxmlformats.org/officeDocument/2006/relationships/image" Target="../media/image146.png"/><Relationship Id="rId18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49.png"/><Relationship Id="rId4" Type="http://schemas.openxmlformats.org/officeDocument/2006/relationships/image" Target="../media/image457.png"/><Relationship Id="rId9" Type="http://schemas.openxmlformats.org/officeDocument/2006/relationships/image" Target="../media/image493.png"/><Relationship Id="rId5" Type="http://schemas.openxmlformats.org/officeDocument/2006/relationships/image" Target="../media/image451.png"/><Relationship Id="rId6" Type="http://schemas.openxmlformats.org/officeDocument/2006/relationships/image" Target="../media/image452.png"/><Relationship Id="rId7" Type="http://schemas.openxmlformats.org/officeDocument/2006/relationships/image" Target="../media/image455.png"/><Relationship Id="rId8" Type="http://schemas.openxmlformats.org/officeDocument/2006/relationships/image" Target="../media/image45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8.png"/><Relationship Id="rId10" Type="http://schemas.openxmlformats.org/officeDocument/2006/relationships/image" Target="../media/image163.png"/><Relationship Id="rId13" Type="http://schemas.openxmlformats.org/officeDocument/2006/relationships/image" Target="../media/image462.png"/><Relationship Id="rId12" Type="http://schemas.openxmlformats.org/officeDocument/2006/relationships/image" Target="../media/image442.png"/><Relationship Id="rId15" Type="http://schemas.openxmlformats.org/officeDocument/2006/relationships/image" Target="../media/image174.png"/><Relationship Id="rId14" Type="http://schemas.openxmlformats.org/officeDocument/2006/relationships/image" Target="../media/image173.png"/><Relationship Id="rId17" Type="http://schemas.openxmlformats.org/officeDocument/2006/relationships/image" Target="../media/image182.png"/><Relationship Id="rId16" Type="http://schemas.openxmlformats.org/officeDocument/2006/relationships/image" Target="../media/image177.png"/><Relationship Id="rId18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26.png"/><Relationship Id="rId4" Type="http://schemas.openxmlformats.org/officeDocument/2006/relationships/image" Target="../media/image522.png"/><Relationship Id="rId9" Type="http://schemas.openxmlformats.org/officeDocument/2006/relationships/image" Target="../media/image354.png"/><Relationship Id="rId5" Type="http://schemas.openxmlformats.org/officeDocument/2006/relationships/image" Target="../media/image440.png"/><Relationship Id="rId6" Type="http://schemas.openxmlformats.org/officeDocument/2006/relationships/image" Target="../media/image447.png"/><Relationship Id="rId7" Type="http://schemas.openxmlformats.org/officeDocument/2006/relationships/image" Target="../media/image443.png"/><Relationship Id="rId8" Type="http://schemas.openxmlformats.org/officeDocument/2006/relationships/image" Target="../media/image152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2.png"/><Relationship Id="rId10" Type="http://schemas.openxmlformats.org/officeDocument/2006/relationships/image" Target="../media/image448.png"/><Relationship Id="rId13" Type="http://schemas.openxmlformats.org/officeDocument/2006/relationships/image" Target="../media/image173.png"/><Relationship Id="rId12" Type="http://schemas.openxmlformats.org/officeDocument/2006/relationships/image" Target="../media/image462.png"/><Relationship Id="rId15" Type="http://schemas.openxmlformats.org/officeDocument/2006/relationships/image" Target="../media/image177.png"/><Relationship Id="rId14" Type="http://schemas.openxmlformats.org/officeDocument/2006/relationships/image" Target="../media/image174.png"/><Relationship Id="rId17" Type="http://schemas.openxmlformats.org/officeDocument/2006/relationships/image" Target="../media/image180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8.png"/><Relationship Id="rId4" Type="http://schemas.openxmlformats.org/officeDocument/2006/relationships/image" Target="../media/image184.png"/><Relationship Id="rId9" Type="http://schemas.openxmlformats.org/officeDocument/2006/relationships/image" Target="../media/image163.png"/><Relationship Id="rId5" Type="http://schemas.openxmlformats.org/officeDocument/2006/relationships/image" Target="../media/image481.png"/><Relationship Id="rId6" Type="http://schemas.openxmlformats.org/officeDocument/2006/relationships/image" Target="../media/image447.png"/><Relationship Id="rId7" Type="http://schemas.openxmlformats.org/officeDocument/2006/relationships/image" Target="../media/image152.png"/><Relationship Id="rId8" Type="http://schemas.openxmlformats.org/officeDocument/2006/relationships/image" Target="../media/image354.pn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92.png"/><Relationship Id="rId22" Type="http://schemas.openxmlformats.org/officeDocument/2006/relationships/image" Target="../media/image418.png"/><Relationship Id="rId21" Type="http://schemas.openxmlformats.org/officeDocument/2006/relationships/image" Target="../media/image497.png"/><Relationship Id="rId11" Type="http://schemas.openxmlformats.org/officeDocument/2006/relationships/image" Target="../media/image461.png"/><Relationship Id="rId10" Type="http://schemas.openxmlformats.org/officeDocument/2006/relationships/image" Target="../media/image173.png"/><Relationship Id="rId13" Type="http://schemas.openxmlformats.org/officeDocument/2006/relationships/image" Target="../media/image437.png"/><Relationship Id="rId12" Type="http://schemas.openxmlformats.org/officeDocument/2006/relationships/image" Target="../media/image146.png"/><Relationship Id="rId15" Type="http://schemas.openxmlformats.org/officeDocument/2006/relationships/image" Target="../media/image470.png"/><Relationship Id="rId14" Type="http://schemas.openxmlformats.org/officeDocument/2006/relationships/image" Target="../media/image174.png"/><Relationship Id="rId17" Type="http://schemas.openxmlformats.org/officeDocument/2006/relationships/image" Target="../media/image362.png"/><Relationship Id="rId16" Type="http://schemas.openxmlformats.org/officeDocument/2006/relationships/image" Target="../media/image489.png"/><Relationship Id="rId19" Type="http://schemas.openxmlformats.org/officeDocument/2006/relationships/image" Target="../media/image494.png"/><Relationship Id="rId18" Type="http://schemas.openxmlformats.org/officeDocument/2006/relationships/image" Target="../media/image4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6.png"/><Relationship Id="rId4" Type="http://schemas.openxmlformats.org/officeDocument/2006/relationships/image" Target="../media/image595.png"/><Relationship Id="rId9" Type="http://schemas.openxmlformats.org/officeDocument/2006/relationships/image" Target="../media/image158.png"/><Relationship Id="rId5" Type="http://schemas.openxmlformats.org/officeDocument/2006/relationships/image" Target="../media/image483.png"/><Relationship Id="rId6" Type="http://schemas.openxmlformats.org/officeDocument/2006/relationships/image" Target="../media/image485.png"/><Relationship Id="rId7" Type="http://schemas.openxmlformats.org/officeDocument/2006/relationships/image" Target="../media/image496.png"/><Relationship Id="rId8" Type="http://schemas.openxmlformats.org/officeDocument/2006/relationships/image" Target="../media/image152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2.png"/><Relationship Id="rId22" Type="http://schemas.openxmlformats.org/officeDocument/2006/relationships/image" Target="../media/image503.png"/><Relationship Id="rId21" Type="http://schemas.openxmlformats.org/officeDocument/2006/relationships/image" Target="../media/image362.png"/><Relationship Id="rId24" Type="http://schemas.openxmlformats.org/officeDocument/2006/relationships/image" Target="../media/image506.png"/><Relationship Id="rId23" Type="http://schemas.openxmlformats.org/officeDocument/2006/relationships/image" Target="../media/image508.png"/><Relationship Id="rId11" Type="http://schemas.openxmlformats.org/officeDocument/2006/relationships/image" Target="../media/image177.png"/><Relationship Id="rId10" Type="http://schemas.openxmlformats.org/officeDocument/2006/relationships/image" Target="../media/image152.png"/><Relationship Id="rId13" Type="http://schemas.openxmlformats.org/officeDocument/2006/relationships/image" Target="../media/image174.png"/><Relationship Id="rId12" Type="http://schemas.openxmlformats.org/officeDocument/2006/relationships/image" Target="../media/image173.png"/><Relationship Id="rId15" Type="http://schemas.openxmlformats.org/officeDocument/2006/relationships/image" Target="../media/image458.png"/><Relationship Id="rId14" Type="http://schemas.openxmlformats.org/officeDocument/2006/relationships/image" Target="../media/image463.png"/><Relationship Id="rId17" Type="http://schemas.openxmlformats.org/officeDocument/2006/relationships/image" Target="../media/image163.png"/><Relationship Id="rId16" Type="http://schemas.openxmlformats.org/officeDocument/2006/relationships/image" Target="../media/image436.png"/><Relationship Id="rId19" Type="http://schemas.openxmlformats.org/officeDocument/2006/relationships/image" Target="../media/image505.png"/><Relationship Id="rId18" Type="http://schemas.openxmlformats.org/officeDocument/2006/relationships/image" Target="../media/image3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1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Relationship Id="rId5" Type="http://schemas.openxmlformats.org/officeDocument/2006/relationships/image" Target="../media/image498.png"/><Relationship Id="rId6" Type="http://schemas.openxmlformats.org/officeDocument/2006/relationships/image" Target="../media/image157.png"/><Relationship Id="rId7" Type="http://schemas.openxmlformats.org/officeDocument/2006/relationships/image" Target="../media/image159.png"/><Relationship Id="rId8" Type="http://schemas.openxmlformats.org/officeDocument/2006/relationships/image" Target="../media/image182.png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6.png"/><Relationship Id="rId42" Type="http://schemas.openxmlformats.org/officeDocument/2006/relationships/image" Target="../media/image547.png"/><Relationship Id="rId41" Type="http://schemas.openxmlformats.org/officeDocument/2006/relationships/image" Target="../media/image112.png"/><Relationship Id="rId44" Type="http://schemas.openxmlformats.org/officeDocument/2006/relationships/image" Target="../media/image190.png"/><Relationship Id="rId43" Type="http://schemas.openxmlformats.org/officeDocument/2006/relationships/image" Target="../media/image548.png"/><Relationship Id="rId46" Type="http://schemas.openxmlformats.org/officeDocument/2006/relationships/image" Target="../media/image549.png"/><Relationship Id="rId45" Type="http://schemas.openxmlformats.org/officeDocument/2006/relationships/image" Target="../media/image105.png"/><Relationship Id="rId48" Type="http://schemas.openxmlformats.org/officeDocument/2006/relationships/image" Target="../media/image551.png"/><Relationship Id="rId47" Type="http://schemas.openxmlformats.org/officeDocument/2006/relationships/image" Target="../media/image554.png"/><Relationship Id="rId49" Type="http://schemas.openxmlformats.org/officeDocument/2006/relationships/image" Target="../media/image553.png"/><Relationship Id="rId31" Type="http://schemas.openxmlformats.org/officeDocument/2006/relationships/image" Target="../media/image129.png"/><Relationship Id="rId30" Type="http://schemas.openxmlformats.org/officeDocument/2006/relationships/image" Target="../media/image534.png"/><Relationship Id="rId33" Type="http://schemas.openxmlformats.org/officeDocument/2006/relationships/image" Target="../media/image125.png"/><Relationship Id="rId32" Type="http://schemas.openxmlformats.org/officeDocument/2006/relationships/image" Target="../media/image535.png"/><Relationship Id="rId35" Type="http://schemas.openxmlformats.org/officeDocument/2006/relationships/image" Target="../media/image538.png"/><Relationship Id="rId34" Type="http://schemas.openxmlformats.org/officeDocument/2006/relationships/image" Target="../media/image539.png"/><Relationship Id="rId37" Type="http://schemas.openxmlformats.org/officeDocument/2006/relationships/image" Target="../media/image541.png"/><Relationship Id="rId36" Type="http://schemas.openxmlformats.org/officeDocument/2006/relationships/image" Target="../media/image540.png"/><Relationship Id="rId39" Type="http://schemas.openxmlformats.org/officeDocument/2006/relationships/image" Target="../media/image543.png"/><Relationship Id="rId38" Type="http://schemas.openxmlformats.org/officeDocument/2006/relationships/image" Target="../media/image542.png"/><Relationship Id="rId20" Type="http://schemas.openxmlformats.org/officeDocument/2006/relationships/image" Target="../media/image530.png"/><Relationship Id="rId22" Type="http://schemas.openxmlformats.org/officeDocument/2006/relationships/image" Target="../media/image96.png"/><Relationship Id="rId21" Type="http://schemas.openxmlformats.org/officeDocument/2006/relationships/image" Target="../media/image93.png"/><Relationship Id="rId24" Type="http://schemas.openxmlformats.org/officeDocument/2006/relationships/image" Target="../media/image103.png"/><Relationship Id="rId23" Type="http://schemas.openxmlformats.org/officeDocument/2006/relationships/image" Target="../media/image176.png"/><Relationship Id="rId26" Type="http://schemas.openxmlformats.org/officeDocument/2006/relationships/image" Target="../media/image136.png"/><Relationship Id="rId25" Type="http://schemas.openxmlformats.org/officeDocument/2006/relationships/image" Target="../media/image119.png"/><Relationship Id="rId28" Type="http://schemas.openxmlformats.org/officeDocument/2006/relationships/image" Target="../media/image533.png"/><Relationship Id="rId27" Type="http://schemas.openxmlformats.org/officeDocument/2006/relationships/image" Target="../media/image536.png"/><Relationship Id="rId29" Type="http://schemas.openxmlformats.org/officeDocument/2006/relationships/image" Target="../media/image537.png"/><Relationship Id="rId11" Type="http://schemas.openxmlformats.org/officeDocument/2006/relationships/image" Target="../media/image152.png"/><Relationship Id="rId10" Type="http://schemas.openxmlformats.org/officeDocument/2006/relationships/image" Target="../media/image513.png"/><Relationship Id="rId13" Type="http://schemas.openxmlformats.org/officeDocument/2006/relationships/image" Target="../media/image357.png"/><Relationship Id="rId12" Type="http://schemas.openxmlformats.org/officeDocument/2006/relationships/image" Target="../media/image354.png"/><Relationship Id="rId15" Type="http://schemas.openxmlformats.org/officeDocument/2006/relationships/image" Target="../media/image519.png"/><Relationship Id="rId14" Type="http://schemas.openxmlformats.org/officeDocument/2006/relationships/image" Target="../media/image511.png"/><Relationship Id="rId17" Type="http://schemas.openxmlformats.org/officeDocument/2006/relationships/image" Target="../media/image524.png"/><Relationship Id="rId16" Type="http://schemas.openxmlformats.org/officeDocument/2006/relationships/image" Target="../media/image523.png"/><Relationship Id="rId19" Type="http://schemas.openxmlformats.org/officeDocument/2006/relationships/image" Target="../media/image436.png"/><Relationship Id="rId18" Type="http://schemas.openxmlformats.org/officeDocument/2006/relationships/image" Target="../media/image5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9.png"/><Relationship Id="rId4" Type="http://schemas.openxmlformats.org/officeDocument/2006/relationships/image" Target="../media/image520.png"/><Relationship Id="rId9" Type="http://schemas.openxmlformats.org/officeDocument/2006/relationships/image" Target="../media/image518.png"/><Relationship Id="rId5" Type="http://schemas.openxmlformats.org/officeDocument/2006/relationships/image" Target="../media/image517.png"/><Relationship Id="rId6" Type="http://schemas.openxmlformats.org/officeDocument/2006/relationships/image" Target="../media/image510.png"/><Relationship Id="rId7" Type="http://schemas.openxmlformats.org/officeDocument/2006/relationships/image" Target="../media/image525.png"/><Relationship Id="rId8" Type="http://schemas.openxmlformats.org/officeDocument/2006/relationships/image" Target="../media/image512.png"/><Relationship Id="rId51" Type="http://schemas.openxmlformats.org/officeDocument/2006/relationships/image" Target="../media/image550.png"/><Relationship Id="rId50" Type="http://schemas.openxmlformats.org/officeDocument/2006/relationships/image" Target="../media/image552.png"/><Relationship Id="rId53" Type="http://schemas.openxmlformats.org/officeDocument/2006/relationships/image" Target="../media/image645.png"/><Relationship Id="rId52" Type="http://schemas.openxmlformats.org/officeDocument/2006/relationships/image" Target="../media/image555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70.png"/><Relationship Id="rId21" Type="http://schemas.openxmlformats.org/officeDocument/2006/relationships/hyperlink" Target="https://pubmed.ncbi.nlm.nih.gov/32363781/" TargetMode="External"/><Relationship Id="rId11" Type="http://schemas.openxmlformats.org/officeDocument/2006/relationships/image" Target="../media/image354.png"/><Relationship Id="rId10" Type="http://schemas.openxmlformats.org/officeDocument/2006/relationships/image" Target="../media/image152.png"/><Relationship Id="rId13" Type="http://schemas.openxmlformats.org/officeDocument/2006/relationships/image" Target="../media/image562.png"/><Relationship Id="rId12" Type="http://schemas.openxmlformats.org/officeDocument/2006/relationships/image" Target="../media/image362.png"/><Relationship Id="rId15" Type="http://schemas.openxmlformats.org/officeDocument/2006/relationships/image" Target="../media/image559.png"/><Relationship Id="rId14" Type="http://schemas.openxmlformats.org/officeDocument/2006/relationships/image" Target="../media/image563.png"/><Relationship Id="rId17" Type="http://schemas.openxmlformats.org/officeDocument/2006/relationships/image" Target="../media/image565.png"/><Relationship Id="rId16" Type="http://schemas.openxmlformats.org/officeDocument/2006/relationships/image" Target="../media/image568.png"/><Relationship Id="rId19" Type="http://schemas.openxmlformats.org/officeDocument/2006/relationships/image" Target="../media/image567.png"/><Relationship Id="rId18" Type="http://schemas.openxmlformats.org/officeDocument/2006/relationships/image" Target="../media/image5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9.png"/><Relationship Id="rId4" Type="http://schemas.openxmlformats.org/officeDocument/2006/relationships/image" Target="../media/image183.png"/><Relationship Id="rId9" Type="http://schemas.openxmlformats.org/officeDocument/2006/relationships/image" Target="../media/image514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611.png"/><Relationship Id="rId8" Type="http://schemas.openxmlformats.org/officeDocument/2006/relationships/image" Target="../media/image558.png"/></Relationships>
</file>

<file path=ppt/slides/_rels/slide17.xml.rels><?xml version="1.0" encoding="UTF-8" standalone="yes"?><Relationships xmlns="http://schemas.openxmlformats.org/package/2006/relationships"><Relationship Id="rId20" Type="http://schemas.openxmlformats.org/officeDocument/2006/relationships/image" Target="../media/image583.png"/><Relationship Id="rId22" Type="http://schemas.openxmlformats.org/officeDocument/2006/relationships/image" Target="../media/image566.png"/><Relationship Id="rId21" Type="http://schemas.openxmlformats.org/officeDocument/2006/relationships/image" Target="../media/image582.png"/><Relationship Id="rId23" Type="http://schemas.openxmlformats.org/officeDocument/2006/relationships/hyperlink" Target="https://www.nature.com/articles/s41467-022-34051-9" TargetMode="External"/><Relationship Id="rId11" Type="http://schemas.openxmlformats.org/officeDocument/2006/relationships/image" Target="../media/image354.png"/><Relationship Id="rId10" Type="http://schemas.openxmlformats.org/officeDocument/2006/relationships/image" Target="../media/image152.png"/><Relationship Id="rId13" Type="http://schemas.openxmlformats.org/officeDocument/2006/relationships/image" Target="../media/image562.png"/><Relationship Id="rId12" Type="http://schemas.openxmlformats.org/officeDocument/2006/relationships/image" Target="../media/image362.png"/><Relationship Id="rId15" Type="http://schemas.openxmlformats.org/officeDocument/2006/relationships/image" Target="../media/image581.png"/><Relationship Id="rId14" Type="http://schemas.openxmlformats.org/officeDocument/2006/relationships/image" Target="../media/image578.png"/><Relationship Id="rId17" Type="http://schemas.openxmlformats.org/officeDocument/2006/relationships/image" Target="../media/image559.png"/><Relationship Id="rId16" Type="http://schemas.openxmlformats.org/officeDocument/2006/relationships/image" Target="../media/image576.png"/><Relationship Id="rId19" Type="http://schemas.openxmlformats.org/officeDocument/2006/relationships/image" Target="../media/image565.png"/><Relationship Id="rId18" Type="http://schemas.openxmlformats.org/officeDocument/2006/relationships/image" Target="../media/image5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9.png"/><Relationship Id="rId4" Type="http://schemas.openxmlformats.org/officeDocument/2006/relationships/image" Target="../media/image183.png"/><Relationship Id="rId9" Type="http://schemas.openxmlformats.org/officeDocument/2006/relationships/image" Target="../media/image514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611.png"/><Relationship Id="rId8" Type="http://schemas.openxmlformats.org/officeDocument/2006/relationships/image" Target="../media/image558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4.png"/><Relationship Id="rId10" Type="http://schemas.openxmlformats.org/officeDocument/2006/relationships/image" Target="../media/image152.png"/><Relationship Id="rId13" Type="http://schemas.openxmlformats.org/officeDocument/2006/relationships/image" Target="../media/image418.png"/><Relationship Id="rId12" Type="http://schemas.openxmlformats.org/officeDocument/2006/relationships/image" Target="../media/image362.png"/><Relationship Id="rId15" Type="http://schemas.openxmlformats.org/officeDocument/2006/relationships/image" Target="../media/image588.png"/><Relationship Id="rId14" Type="http://schemas.openxmlformats.org/officeDocument/2006/relationships/image" Target="../media/image586.png"/><Relationship Id="rId17" Type="http://schemas.openxmlformats.org/officeDocument/2006/relationships/image" Target="../media/image585.png"/><Relationship Id="rId16" Type="http://schemas.openxmlformats.org/officeDocument/2006/relationships/image" Target="../media/image589.png"/><Relationship Id="rId19" Type="http://schemas.openxmlformats.org/officeDocument/2006/relationships/hyperlink" Target="https://www.nature.com/articles/s41591-023-02296-6" TargetMode="External"/><Relationship Id="rId18" Type="http://schemas.openxmlformats.org/officeDocument/2006/relationships/image" Target="../media/image58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9.png"/><Relationship Id="rId4" Type="http://schemas.openxmlformats.org/officeDocument/2006/relationships/image" Target="../media/image183.png"/><Relationship Id="rId9" Type="http://schemas.openxmlformats.org/officeDocument/2006/relationships/image" Target="../media/image514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611.png"/><Relationship Id="rId8" Type="http://schemas.openxmlformats.org/officeDocument/2006/relationships/image" Target="../media/image558.png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ncbi.nlm.nih.gov/pmc/articles/PMC3836174/" TargetMode="External"/><Relationship Id="rId11" Type="http://schemas.openxmlformats.org/officeDocument/2006/relationships/image" Target="../media/image354.png"/><Relationship Id="rId10" Type="http://schemas.openxmlformats.org/officeDocument/2006/relationships/image" Target="../media/image152.png"/><Relationship Id="rId13" Type="http://schemas.openxmlformats.org/officeDocument/2006/relationships/image" Target="../media/image596.png"/><Relationship Id="rId12" Type="http://schemas.openxmlformats.org/officeDocument/2006/relationships/image" Target="../media/image362.png"/><Relationship Id="rId15" Type="http://schemas.openxmlformats.org/officeDocument/2006/relationships/image" Target="../media/image424.png"/><Relationship Id="rId14" Type="http://schemas.openxmlformats.org/officeDocument/2006/relationships/image" Target="../media/image592.png"/><Relationship Id="rId17" Type="http://schemas.openxmlformats.org/officeDocument/2006/relationships/image" Target="../media/image591.png"/><Relationship Id="rId16" Type="http://schemas.openxmlformats.org/officeDocument/2006/relationships/image" Target="../media/image566.png"/><Relationship Id="rId19" Type="http://schemas.openxmlformats.org/officeDocument/2006/relationships/image" Target="../media/image594.png"/><Relationship Id="rId18" Type="http://schemas.openxmlformats.org/officeDocument/2006/relationships/image" Target="../media/image5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9.png"/><Relationship Id="rId4" Type="http://schemas.openxmlformats.org/officeDocument/2006/relationships/image" Target="../media/image183.png"/><Relationship Id="rId9" Type="http://schemas.openxmlformats.org/officeDocument/2006/relationships/image" Target="../media/image514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611.png"/><Relationship Id="rId8" Type="http://schemas.openxmlformats.org/officeDocument/2006/relationships/image" Target="../media/image55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1.png"/><Relationship Id="rId10" Type="http://schemas.openxmlformats.org/officeDocument/2006/relationships/image" Target="../media/image140.png"/><Relationship Id="rId13" Type="http://schemas.openxmlformats.org/officeDocument/2006/relationships/image" Target="../media/image146.png"/><Relationship Id="rId12" Type="http://schemas.openxmlformats.org/officeDocument/2006/relationships/image" Target="../media/image145.png"/><Relationship Id="rId15" Type="http://schemas.openxmlformats.org/officeDocument/2006/relationships/image" Target="../media/image152.png"/><Relationship Id="rId14" Type="http://schemas.openxmlformats.org/officeDocument/2006/relationships/image" Target="../media/image149.png"/><Relationship Id="rId17" Type="http://schemas.openxmlformats.org/officeDocument/2006/relationships/image" Target="../media/image157.png"/><Relationship Id="rId16" Type="http://schemas.openxmlformats.org/officeDocument/2006/relationships/image" Target="../media/image158.png"/><Relationship Id="rId19" Type="http://schemas.openxmlformats.org/officeDocument/2006/relationships/image" Target="../media/image183.png"/><Relationship Id="rId18" Type="http://schemas.openxmlformats.org/officeDocument/2006/relationships/image" Target="../media/image15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5" Type="http://schemas.openxmlformats.org/officeDocument/2006/relationships/image" Target="../media/image143.png"/><Relationship Id="rId6" Type="http://schemas.openxmlformats.org/officeDocument/2006/relationships/image" Target="../media/image150.png"/><Relationship Id="rId7" Type="http://schemas.openxmlformats.org/officeDocument/2006/relationships/image" Target="../media/image162.png"/><Relationship Id="rId8" Type="http://schemas.openxmlformats.org/officeDocument/2006/relationships/image" Target="../media/image142.png"/></Relationships>
</file>

<file path=ppt/slides/_rels/slide20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medrxiv.org/content/10.1101/2023.02.23.23285864v1.full.pdf/" TargetMode="External"/><Relationship Id="rId11" Type="http://schemas.openxmlformats.org/officeDocument/2006/relationships/image" Target="../media/image354.png"/><Relationship Id="rId10" Type="http://schemas.openxmlformats.org/officeDocument/2006/relationships/image" Target="../media/image152.png"/><Relationship Id="rId13" Type="http://schemas.openxmlformats.org/officeDocument/2006/relationships/image" Target="../media/image591.png"/><Relationship Id="rId12" Type="http://schemas.openxmlformats.org/officeDocument/2006/relationships/image" Target="../media/image362.png"/><Relationship Id="rId15" Type="http://schemas.openxmlformats.org/officeDocument/2006/relationships/image" Target="../media/image601.png"/><Relationship Id="rId14" Type="http://schemas.openxmlformats.org/officeDocument/2006/relationships/image" Target="../media/image600.png"/><Relationship Id="rId17" Type="http://schemas.openxmlformats.org/officeDocument/2006/relationships/image" Target="../media/image599.png"/><Relationship Id="rId16" Type="http://schemas.openxmlformats.org/officeDocument/2006/relationships/image" Target="../media/image602.png"/><Relationship Id="rId19" Type="http://schemas.openxmlformats.org/officeDocument/2006/relationships/image" Target="../media/image598.png"/><Relationship Id="rId18" Type="http://schemas.openxmlformats.org/officeDocument/2006/relationships/image" Target="../media/image56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9.png"/><Relationship Id="rId4" Type="http://schemas.openxmlformats.org/officeDocument/2006/relationships/image" Target="../media/image183.png"/><Relationship Id="rId9" Type="http://schemas.openxmlformats.org/officeDocument/2006/relationships/image" Target="../media/image514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611.png"/><Relationship Id="rId8" Type="http://schemas.openxmlformats.org/officeDocument/2006/relationships/image" Target="../media/image558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4.png"/><Relationship Id="rId10" Type="http://schemas.openxmlformats.org/officeDocument/2006/relationships/image" Target="../media/image152.png"/><Relationship Id="rId13" Type="http://schemas.openxmlformats.org/officeDocument/2006/relationships/image" Target="../media/image605.png"/><Relationship Id="rId12" Type="http://schemas.openxmlformats.org/officeDocument/2006/relationships/image" Target="../media/image603.png"/><Relationship Id="rId15" Type="http://schemas.openxmlformats.org/officeDocument/2006/relationships/image" Target="../media/image607.png"/><Relationship Id="rId14" Type="http://schemas.openxmlformats.org/officeDocument/2006/relationships/image" Target="../media/image606.png"/><Relationship Id="rId17" Type="http://schemas.openxmlformats.org/officeDocument/2006/relationships/image" Target="../media/image609.png"/><Relationship Id="rId16" Type="http://schemas.openxmlformats.org/officeDocument/2006/relationships/image" Target="../media/image608.png"/><Relationship Id="rId19" Type="http://schemas.openxmlformats.org/officeDocument/2006/relationships/hyperlink" Target="https://www.nature.com/articles/s41467-021-23014-1" TargetMode="External"/><Relationship Id="rId18" Type="http://schemas.openxmlformats.org/officeDocument/2006/relationships/image" Target="../media/image6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9.png"/><Relationship Id="rId4" Type="http://schemas.openxmlformats.org/officeDocument/2006/relationships/image" Target="../media/image183.png"/><Relationship Id="rId9" Type="http://schemas.openxmlformats.org/officeDocument/2006/relationships/image" Target="../media/image514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611.png"/><Relationship Id="rId8" Type="http://schemas.openxmlformats.org/officeDocument/2006/relationships/image" Target="../media/image558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4.png"/><Relationship Id="rId10" Type="http://schemas.openxmlformats.org/officeDocument/2006/relationships/image" Target="../media/image152.png"/><Relationship Id="rId13" Type="http://schemas.openxmlformats.org/officeDocument/2006/relationships/image" Target="../media/image605.png"/><Relationship Id="rId12" Type="http://schemas.openxmlformats.org/officeDocument/2006/relationships/image" Target="../media/image603.png"/><Relationship Id="rId15" Type="http://schemas.openxmlformats.org/officeDocument/2006/relationships/image" Target="../media/image607.png"/><Relationship Id="rId14" Type="http://schemas.openxmlformats.org/officeDocument/2006/relationships/image" Target="../media/image606.png"/><Relationship Id="rId17" Type="http://schemas.openxmlformats.org/officeDocument/2006/relationships/image" Target="../media/image614.png"/><Relationship Id="rId16" Type="http://schemas.openxmlformats.org/officeDocument/2006/relationships/image" Target="../media/image609.png"/><Relationship Id="rId18" Type="http://schemas.openxmlformats.org/officeDocument/2006/relationships/hyperlink" Target="https://www.nature.com/articles/s41591-023-02444-y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9.png"/><Relationship Id="rId4" Type="http://schemas.openxmlformats.org/officeDocument/2006/relationships/image" Target="../media/image183.png"/><Relationship Id="rId9" Type="http://schemas.openxmlformats.org/officeDocument/2006/relationships/image" Target="../media/image514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611.png"/><Relationship Id="rId8" Type="http://schemas.openxmlformats.org/officeDocument/2006/relationships/image" Target="../media/image558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4.png"/><Relationship Id="rId10" Type="http://schemas.openxmlformats.org/officeDocument/2006/relationships/image" Target="../media/image152.png"/><Relationship Id="rId13" Type="http://schemas.openxmlformats.org/officeDocument/2006/relationships/image" Target="../media/image605.png"/><Relationship Id="rId12" Type="http://schemas.openxmlformats.org/officeDocument/2006/relationships/image" Target="../media/image603.png"/><Relationship Id="rId15" Type="http://schemas.openxmlformats.org/officeDocument/2006/relationships/image" Target="../media/image607.png"/><Relationship Id="rId14" Type="http://schemas.openxmlformats.org/officeDocument/2006/relationships/image" Target="../media/image606.png"/><Relationship Id="rId17" Type="http://schemas.openxmlformats.org/officeDocument/2006/relationships/hyperlink" Target="https://www.afar.org/fast-initiative" TargetMode="External"/><Relationship Id="rId16" Type="http://schemas.openxmlformats.org/officeDocument/2006/relationships/image" Target="../media/image6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9.png"/><Relationship Id="rId4" Type="http://schemas.openxmlformats.org/officeDocument/2006/relationships/image" Target="../media/image183.png"/><Relationship Id="rId9" Type="http://schemas.openxmlformats.org/officeDocument/2006/relationships/image" Target="../media/image514.png"/><Relationship Id="rId5" Type="http://schemas.openxmlformats.org/officeDocument/2006/relationships/image" Target="../media/image556.png"/><Relationship Id="rId6" Type="http://schemas.openxmlformats.org/officeDocument/2006/relationships/image" Target="../media/image557.png"/><Relationship Id="rId7" Type="http://schemas.openxmlformats.org/officeDocument/2006/relationships/image" Target="../media/image611.png"/><Relationship Id="rId8" Type="http://schemas.openxmlformats.org/officeDocument/2006/relationships/image" Target="../media/image558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image" Target="../media/image627.png"/><Relationship Id="rId22" Type="http://schemas.openxmlformats.org/officeDocument/2006/relationships/image" Target="../media/image625.png"/><Relationship Id="rId21" Type="http://schemas.openxmlformats.org/officeDocument/2006/relationships/image" Target="../media/image626.png"/><Relationship Id="rId24" Type="http://schemas.openxmlformats.org/officeDocument/2006/relationships/image" Target="../media/image362.png"/><Relationship Id="rId23" Type="http://schemas.openxmlformats.org/officeDocument/2006/relationships/image" Target="../media/image633.png"/><Relationship Id="rId26" Type="http://schemas.openxmlformats.org/officeDocument/2006/relationships/image" Target="../media/image591.png"/><Relationship Id="rId25" Type="http://schemas.openxmlformats.org/officeDocument/2006/relationships/image" Target="../media/image631.png"/><Relationship Id="rId11" Type="http://schemas.openxmlformats.org/officeDocument/2006/relationships/image" Target="../media/image177.png"/><Relationship Id="rId10" Type="http://schemas.openxmlformats.org/officeDocument/2006/relationships/image" Target="../media/image152.png"/><Relationship Id="rId13" Type="http://schemas.openxmlformats.org/officeDocument/2006/relationships/image" Target="../media/image174.png"/><Relationship Id="rId12" Type="http://schemas.openxmlformats.org/officeDocument/2006/relationships/image" Target="../media/image173.png"/><Relationship Id="rId15" Type="http://schemas.openxmlformats.org/officeDocument/2006/relationships/image" Target="../media/image458.png"/><Relationship Id="rId14" Type="http://schemas.openxmlformats.org/officeDocument/2006/relationships/image" Target="../media/image463.png"/><Relationship Id="rId17" Type="http://schemas.openxmlformats.org/officeDocument/2006/relationships/image" Target="../media/image163.png"/><Relationship Id="rId16" Type="http://schemas.openxmlformats.org/officeDocument/2006/relationships/image" Target="../media/image436.png"/><Relationship Id="rId19" Type="http://schemas.openxmlformats.org/officeDocument/2006/relationships/image" Target="../media/image629.png"/><Relationship Id="rId18" Type="http://schemas.openxmlformats.org/officeDocument/2006/relationships/image" Target="../media/image3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9.png"/><Relationship Id="rId4" Type="http://schemas.openxmlformats.org/officeDocument/2006/relationships/image" Target="../media/image21.png"/><Relationship Id="rId9" Type="http://schemas.openxmlformats.org/officeDocument/2006/relationships/image" Target="../media/image180.png"/><Relationship Id="rId5" Type="http://schemas.openxmlformats.org/officeDocument/2006/relationships/image" Target="../media/image498.png"/><Relationship Id="rId6" Type="http://schemas.openxmlformats.org/officeDocument/2006/relationships/image" Target="../media/image157.png"/><Relationship Id="rId7" Type="http://schemas.openxmlformats.org/officeDocument/2006/relationships/image" Target="../media/image159.png"/><Relationship Id="rId8" Type="http://schemas.openxmlformats.org/officeDocument/2006/relationships/image" Target="../media/image182.png"/></Relationships>
</file>

<file path=ppt/slides/_rels/slide2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46.png"/><Relationship Id="rId42" Type="http://schemas.openxmlformats.org/officeDocument/2006/relationships/image" Target="../media/image547.png"/><Relationship Id="rId41" Type="http://schemas.openxmlformats.org/officeDocument/2006/relationships/image" Target="../media/image112.png"/><Relationship Id="rId44" Type="http://schemas.openxmlformats.org/officeDocument/2006/relationships/image" Target="../media/image190.png"/><Relationship Id="rId43" Type="http://schemas.openxmlformats.org/officeDocument/2006/relationships/image" Target="../media/image548.png"/><Relationship Id="rId46" Type="http://schemas.openxmlformats.org/officeDocument/2006/relationships/image" Target="../media/image549.png"/><Relationship Id="rId45" Type="http://schemas.openxmlformats.org/officeDocument/2006/relationships/image" Target="../media/image105.png"/><Relationship Id="rId48" Type="http://schemas.openxmlformats.org/officeDocument/2006/relationships/image" Target="../media/image551.png"/><Relationship Id="rId47" Type="http://schemas.openxmlformats.org/officeDocument/2006/relationships/image" Target="../media/image554.png"/><Relationship Id="rId49" Type="http://schemas.openxmlformats.org/officeDocument/2006/relationships/image" Target="../media/image553.png"/><Relationship Id="rId31" Type="http://schemas.openxmlformats.org/officeDocument/2006/relationships/image" Target="../media/image129.png"/><Relationship Id="rId30" Type="http://schemas.openxmlformats.org/officeDocument/2006/relationships/image" Target="../media/image534.png"/><Relationship Id="rId33" Type="http://schemas.openxmlformats.org/officeDocument/2006/relationships/image" Target="../media/image125.png"/><Relationship Id="rId32" Type="http://schemas.openxmlformats.org/officeDocument/2006/relationships/image" Target="../media/image535.png"/><Relationship Id="rId35" Type="http://schemas.openxmlformats.org/officeDocument/2006/relationships/image" Target="../media/image538.png"/><Relationship Id="rId34" Type="http://schemas.openxmlformats.org/officeDocument/2006/relationships/image" Target="../media/image539.png"/><Relationship Id="rId37" Type="http://schemas.openxmlformats.org/officeDocument/2006/relationships/image" Target="../media/image541.png"/><Relationship Id="rId36" Type="http://schemas.openxmlformats.org/officeDocument/2006/relationships/image" Target="../media/image540.png"/><Relationship Id="rId39" Type="http://schemas.openxmlformats.org/officeDocument/2006/relationships/image" Target="../media/image543.png"/><Relationship Id="rId38" Type="http://schemas.openxmlformats.org/officeDocument/2006/relationships/image" Target="../media/image542.png"/><Relationship Id="rId20" Type="http://schemas.openxmlformats.org/officeDocument/2006/relationships/image" Target="../media/image530.png"/><Relationship Id="rId22" Type="http://schemas.openxmlformats.org/officeDocument/2006/relationships/image" Target="../media/image96.png"/><Relationship Id="rId21" Type="http://schemas.openxmlformats.org/officeDocument/2006/relationships/image" Target="../media/image93.png"/><Relationship Id="rId24" Type="http://schemas.openxmlformats.org/officeDocument/2006/relationships/image" Target="../media/image103.png"/><Relationship Id="rId23" Type="http://schemas.openxmlformats.org/officeDocument/2006/relationships/image" Target="../media/image176.png"/><Relationship Id="rId26" Type="http://schemas.openxmlformats.org/officeDocument/2006/relationships/image" Target="../media/image136.png"/><Relationship Id="rId25" Type="http://schemas.openxmlformats.org/officeDocument/2006/relationships/image" Target="../media/image119.png"/><Relationship Id="rId28" Type="http://schemas.openxmlformats.org/officeDocument/2006/relationships/image" Target="../media/image533.png"/><Relationship Id="rId27" Type="http://schemas.openxmlformats.org/officeDocument/2006/relationships/image" Target="../media/image536.png"/><Relationship Id="rId29" Type="http://schemas.openxmlformats.org/officeDocument/2006/relationships/image" Target="../media/image537.png"/><Relationship Id="rId11" Type="http://schemas.openxmlformats.org/officeDocument/2006/relationships/image" Target="../media/image152.png"/><Relationship Id="rId10" Type="http://schemas.openxmlformats.org/officeDocument/2006/relationships/image" Target="../media/image513.png"/><Relationship Id="rId13" Type="http://schemas.openxmlformats.org/officeDocument/2006/relationships/image" Target="../media/image357.png"/><Relationship Id="rId12" Type="http://schemas.openxmlformats.org/officeDocument/2006/relationships/image" Target="../media/image354.png"/><Relationship Id="rId15" Type="http://schemas.openxmlformats.org/officeDocument/2006/relationships/image" Target="../media/image519.png"/><Relationship Id="rId14" Type="http://schemas.openxmlformats.org/officeDocument/2006/relationships/image" Target="../media/image511.png"/><Relationship Id="rId17" Type="http://schemas.openxmlformats.org/officeDocument/2006/relationships/image" Target="../media/image524.png"/><Relationship Id="rId16" Type="http://schemas.openxmlformats.org/officeDocument/2006/relationships/image" Target="../media/image523.png"/><Relationship Id="rId19" Type="http://schemas.openxmlformats.org/officeDocument/2006/relationships/image" Target="../media/image436.png"/><Relationship Id="rId18" Type="http://schemas.openxmlformats.org/officeDocument/2006/relationships/image" Target="../media/image5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9.png"/><Relationship Id="rId4" Type="http://schemas.openxmlformats.org/officeDocument/2006/relationships/image" Target="../media/image520.png"/><Relationship Id="rId9" Type="http://schemas.openxmlformats.org/officeDocument/2006/relationships/image" Target="../media/image518.png"/><Relationship Id="rId5" Type="http://schemas.openxmlformats.org/officeDocument/2006/relationships/image" Target="../media/image517.png"/><Relationship Id="rId6" Type="http://schemas.openxmlformats.org/officeDocument/2006/relationships/image" Target="../media/image510.png"/><Relationship Id="rId7" Type="http://schemas.openxmlformats.org/officeDocument/2006/relationships/image" Target="../media/image525.png"/><Relationship Id="rId8" Type="http://schemas.openxmlformats.org/officeDocument/2006/relationships/image" Target="../media/image512.png"/><Relationship Id="rId51" Type="http://schemas.openxmlformats.org/officeDocument/2006/relationships/image" Target="../media/image550.png"/><Relationship Id="rId50" Type="http://schemas.openxmlformats.org/officeDocument/2006/relationships/image" Target="../media/image552.png"/><Relationship Id="rId52" Type="http://schemas.openxmlformats.org/officeDocument/2006/relationships/image" Target="../media/image555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3.png"/><Relationship Id="rId11" Type="http://schemas.openxmlformats.org/officeDocument/2006/relationships/image" Target="../media/image152.png"/><Relationship Id="rId10" Type="http://schemas.openxmlformats.org/officeDocument/2006/relationships/image" Target="../media/image670.png"/><Relationship Id="rId13" Type="http://schemas.openxmlformats.org/officeDocument/2006/relationships/image" Target="../media/image173.png"/><Relationship Id="rId12" Type="http://schemas.openxmlformats.org/officeDocument/2006/relationships/image" Target="../media/image158.png"/><Relationship Id="rId15" Type="http://schemas.openxmlformats.org/officeDocument/2006/relationships/image" Target="../media/image146.png"/><Relationship Id="rId14" Type="http://schemas.openxmlformats.org/officeDocument/2006/relationships/image" Target="../media/image461.png"/><Relationship Id="rId17" Type="http://schemas.openxmlformats.org/officeDocument/2006/relationships/image" Target="../media/image174.png"/><Relationship Id="rId16" Type="http://schemas.openxmlformats.org/officeDocument/2006/relationships/image" Target="../media/image437.png"/><Relationship Id="rId19" Type="http://schemas.openxmlformats.org/officeDocument/2006/relationships/image" Target="../media/image489.png"/><Relationship Id="rId18" Type="http://schemas.openxmlformats.org/officeDocument/2006/relationships/image" Target="../media/image47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9.png"/><Relationship Id="rId4" Type="http://schemas.openxmlformats.org/officeDocument/2006/relationships/image" Target="../media/image595.png"/><Relationship Id="rId9" Type="http://schemas.openxmlformats.org/officeDocument/2006/relationships/image" Target="../media/image496.png"/><Relationship Id="rId5" Type="http://schemas.openxmlformats.org/officeDocument/2006/relationships/image" Target="../media/image483.png"/><Relationship Id="rId6" Type="http://schemas.openxmlformats.org/officeDocument/2006/relationships/image" Target="../media/image485.png"/><Relationship Id="rId7" Type="http://schemas.openxmlformats.org/officeDocument/2006/relationships/image" Target="../media/image704.png"/><Relationship Id="rId8" Type="http://schemas.openxmlformats.org/officeDocument/2006/relationships/image" Target="../media/image664.png"/></Relationships>
</file>

<file path=ppt/slides/_rels/slide27.xml.rels><?xml version="1.0" encoding="UTF-8" standalone="yes"?><Relationships xmlns="http://schemas.openxmlformats.org/package/2006/relationships"><Relationship Id="rId40" Type="http://schemas.openxmlformats.org/officeDocument/2006/relationships/image" Target="../media/image716.png"/><Relationship Id="rId42" Type="http://schemas.openxmlformats.org/officeDocument/2006/relationships/image" Target="../media/image723.png"/><Relationship Id="rId41" Type="http://schemas.openxmlformats.org/officeDocument/2006/relationships/image" Target="../media/image714.png"/><Relationship Id="rId44" Type="http://schemas.openxmlformats.org/officeDocument/2006/relationships/image" Target="../media/image726.png"/><Relationship Id="rId43" Type="http://schemas.openxmlformats.org/officeDocument/2006/relationships/image" Target="../media/image727.png"/><Relationship Id="rId46" Type="http://schemas.openxmlformats.org/officeDocument/2006/relationships/image" Target="../media/image21.png"/><Relationship Id="rId45" Type="http://schemas.openxmlformats.org/officeDocument/2006/relationships/image" Target="../media/image731.png"/><Relationship Id="rId48" Type="http://schemas.openxmlformats.org/officeDocument/2006/relationships/image" Target="../media/image752.png"/><Relationship Id="rId47" Type="http://schemas.openxmlformats.org/officeDocument/2006/relationships/image" Target="../media/image750.png"/><Relationship Id="rId49" Type="http://schemas.openxmlformats.org/officeDocument/2006/relationships/image" Target="../media/image136.png"/><Relationship Id="rId31" Type="http://schemas.openxmlformats.org/officeDocument/2006/relationships/image" Target="../media/image708.png"/><Relationship Id="rId30" Type="http://schemas.openxmlformats.org/officeDocument/2006/relationships/image" Target="../media/image705.png"/><Relationship Id="rId33" Type="http://schemas.openxmlformats.org/officeDocument/2006/relationships/image" Target="../media/image712.png"/><Relationship Id="rId32" Type="http://schemas.openxmlformats.org/officeDocument/2006/relationships/image" Target="../media/image715.png"/><Relationship Id="rId35" Type="http://schemas.openxmlformats.org/officeDocument/2006/relationships/image" Target="../media/image706.png"/><Relationship Id="rId34" Type="http://schemas.openxmlformats.org/officeDocument/2006/relationships/image" Target="../media/image713.png"/><Relationship Id="rId37" Type="http://schemas.openxmlformats.org/officeDocument/2006/relationships/image" Target="../media/image722.png"/><Relationship Id="rId36" Type="http://schemas.openxmlformats.org/officeDocument/2006/relationships/image" Target="../media/image720.png"/><Relationship Id="rId39" Type="http://schemas.openxmlformats.org/officeDocument/2006/relationships/image" Target="../media/image719.png"/><Relationship Id="rId38" Type="http://schemas.openxmlformats.org/officeDocument/2006/relationships/image" Target="../media/image717.png"/><Relationship Id="rId20" Type="http://schemas.openxmlformats.org/officeDocument/2006/relationships/image" Target="../media/image688.png"/><Relationship Id="rId22" Type="http://schemas.openxmlformats.org/officeDocument/2006/relationships/image" Target="../media/image691.png"/><Relationship Id="rId21" Type="http://schemas.openxmlformats.org/officeDocument/2006/relationships/image" Target="../media/image694.png"/><Relationship Id="rId24" Type="http://schemas.openxmlformats.org/officeDocument/2006/relationships/image" Target="../media/image701.png"/><Relationship Id="rId23" Type="http://schemas.openxmlformats.org/officeDocument/2006/relationships/image" Target="../media/image690.png"/><Relationship Id="rId26" Type="http://schemas.openxmlformats.org/officeDocument/2006/relationships/image" Target="../media/image700.png"/><Relationship Id="rId25" Type="http://schemas.openxmlformats.org/officeDocument/2006/relationships/image" Target="../media/image696.png"/><Relationship Id="rId28" Type="http://schemas.openxmlformats.org/officeDocument/2006/relationships/image" Target="../media/image703.png"/><Relationship Id="rId27" Type="http://schemas.openxmlformats.org/officeDocument/2006/relationships/image" Target="../media/image697.png"/><Relationship Id="rId29" Type="http://schemas.openxmlformats.org/officeDocument/2006/relationships/image" Target="../media/image702.png"/><Relationship Id="rId11" Type="http://schemas.openxmlformats.org/officeDocument/2006/relationships/image" Target="../media/image676.png"/><Relationship Id="rId10" Type="http://schemas.openxmlformats.org/officeDocument/2006/relationships/image" Target="../media/image675.png"/><Relationship Id="rId13" Type="http://schemas.openxmlformats.org/officeDocument/2006/relationships/image" Target="../media/image673.png"/><Relationship Id="rId12" Type="http://schemas.openxmlformats.org/officeDocument/2006/relationships/image" Target="../media/image677.png"/><Relationship Id="rId15" Type="http://schemas.openxmlformats.org/officeDocument/2006/relationships/image" Target="../media/image681.png"/><Relationship Id="rId14" Type="http://schemas.openxmlformats.org/officeDocument/2006/relationships/image" Target="../media/image685.png"/><Relationship Id="rId17" Type="http://schemas.openxmlformats.org/officeDocument/2006/relationships/image" Target="../media/image687.png"/><Relationship Id="rId16" Type="http://schemas.openxmlformats.org/officeDocument/2006/relationships/image" Target="../media/image747.png"/><Relationship Id="rId19" Type="http://schemas.openxmlformats.org/officeDocument/2006/relationships/image" Target="../media/image682.png"/><Relationship Id="rId18" Type="http://schemas.openxmlformats.org/officeDocument/2006/relationships/image" Target="../media/image68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0.png"/><Relationship Id="rId4" Type="http://schemas.openxmlformats.org/officeDocument/2006/relationships/image" Target="../media/image671.png"/><Relationship Id="rId9" Type="http://schemas.openxmlformats.org/officeDocument/2006/relationships/image" Target="../media/image672.png"/><Relationship Id="rId5" Type="http://schemas.openxmlformats.org/officeDocument/2006/relationships/image" Target="../media/image679.png"/><Relationship Id="rId6" Type="http://schemas.openxmlformats.org/officeDocument/2006/relationships/image" Target="../media/image674.png"/><Relationship Id="rId7" Type="http://schemas.openxmlformats.org/officeDocument/2006/relationships/image" Target="../media/image666.png"/><Relationship Id="rId8" Type="http://schemas.openxmlformats.org/officeDocument/2006/relationships/image" Target="../media/image667.png"/><Relationship Id="rId62" Type="http://schemas.openxmlformats.org/officeDocument/2006/relationships/image" Target="../media/image759.png"/><Relationship Id="rId61" Type="http://schemas.openxmlformats.org/officeDocument/2006/relationships/image" Target="../media/image754.png"/><Relationship Id="rId60" Type="http://schemas.openxmlformats.org/officeDocument/2006/relationships/image" Target="../media/image756.png"/><Relationship Id="rId51" Type="http://schemas.openxmlformats.org/officeDocument/2006/relationships/image" Target="../media/image96.png"/><Relationship Id="rId50" Type="http://schemas.openxmlformats.org/officeDocument/2006/relationships/image" Target="../media/image93.png"/><Relationship Id="rId53" Type="http://schemas.openxmlformats.org/officeDocument/2006/relationships/image" Target="../media/image105.png"/><Relationship Id="rId52" Type="http://schemas.openxmlformats.org/officeDocument/2006/relationships/image" Target="../media/image760.png"/><Relationship Id="rId55" Type="http://schemas.openxmlformats.org/officeDocument/2006/relationships/image" Target="../media/image554.png"/><Relationship Id="rId54" Type="http://schemas.openxmlformats.org/officeDocument/2006/relationships/image" Target="../media/image751.png"/><Relationship Id="rId57" Type="http://schemas.openxmlformats.org/officeDocument/2006/relationships/image" Target="../media/image757.png"/><Relationship Id="rId56" Type="http://schemas.openxmlformats.org/officeDocument/2006/relationships/image" Target="../media/image755.png"/><Relationship Id="rId59" Type="http://schemas.openxmlformats.org/officeDocument/2006/relationships/image" Target="../media/image753.png"/><Relationship Id="rId58" Type="http://schemas.openxmlformats.org/officeDocument/2006/relationships/image" Target="../media/image758.pn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image" Target="../media/image201.png"/><Relationship Id="rId42" Type="http://schemas.openxmlformats.org/officeDocument/2006/relationships/image" Target="../media/image260.png"/><Relationship Id="rId41" Type="http://schemas.openxmlformats.org/officeDocument/2006/relationships/image" Target="../media/image204.png"/><Relationship Id="rId31" Type="http://schemas.openxmlformats.org/officeDocument/2006/relationships/image" Target="../media/image191.png"/><Relationship Id="rId30" Type="http://schemas.openxmlformats.org/officeDocument/2006/relationships/image" Target="../media/image192.png"/><Relationship Id="rId33" Type="http://schemas.openxmlformats.org/officeDocument/2006/relationships/image" Target="../media/image193.png"/><Relationship Id="rId32" Type="http://schemas.openxmlformats.org/officeDocument/2006/relationships/image" Target="../media/image194.png"/><Relationship Id="rId35" Type="http://schemas.openxmlformats.org/officeDocument/2006/relationships/image" Target="../media/image197.png"/><Relationship Id="rId34" Type="http://schemas.openxmlformats.org/officeDocument/2006/relationships/image" Target="../media/image202.png"/><Relationship Id="rId37" Type="http://schemas.openxmlformats.org/officeDocument/2006/relationships/image" Target="../media/image199.png"/><Relationship Id="rId36" Type="http://schemas.openxmlformats.org/officeDocument/2006/relationships/image" Target="../media/image195.png"/><Relationship Id="rId39" Type="http://schemas.openxmlformats.org/officeDocument/2006/relationships/image" Target="../media/image200.png"/><Relationship Id="rId38" Type="http://schemas.openxmlformats.org/officeDocument/2006/relationships/image" Target="../media/image198.png"/><Relationship Id="rId20" Type="http://schemas.openxmlformats.org/officeDocument/2006/relationships/image" Target="../media/image176.png"/><Relationship Id="rId22" Type="http://schemas.openxmlformats.org/officeDocument/2006/relationships/image" Target="../media/image181.png"/><Relationship Id="rId21" Type="http://schemas.openxmlformats.org/officeDocument/2006/relationships/image" Target="../media/image185.png"/><Relationship Id="rId24" Type="http://schemas.openxmlformats.org/officeDocument/2006/relationships/image" Target="../media/image188.png"/><Relationship Id="rId23" Type="http://schemas.openxmlformats.org/officeDocument/2006/relationships/image" Target="../media/image189.png"/><Relationship Id="rId26" Type="http://schemas.openxmlformats.org/officeDocument/2006/relationships/image" Target="../media/image268.png"/><Relationship Id="rId25" Type="http://schemas.openxmlformats.org/officeDocument/2006/relationships/image" Target="../media/image136.png"/><Relationship Id="rId28" Type="http://schemas.openxmlformats.org/officeDocument/2006/relationships/image" Target="../media/image203.png"/><Relationship Id="rId27" Type="http://schemas.openxmlformats.org/officeDocument/2006/relationships/image" Target="../media/image224.png"/><Relationship Id="rId29" Type="http://schemas.openxmlformats.org/officeDocument/2006/relationships/image" Target="../media/image196.png"/><Relationship Id="rId11" Type="http://schemas.openxmlformats.org/officeDocument/2006/relationships/image" Target="../media/image165.png"/><Relationship Id="rId10" Type="http://schemas.openxmlformats.org/officeDocument/2006/relationships/image" Target="../media/image169.png"/><Relationship Id="rId13" Type="http://schemas.openxmlformats.org/officeDocument/2006/relationships/image" Target="../media/image173.png"/><Relationship Id="rId12" Type="http://schemas.openxmlformats.org/officeDocument/2006/relationships/image" Target="../media/image170.png"/><Relationship Id="rId15" Type="http://schemas.openxmlformats.org/officeDocument/2006/relationships/image" Target="../media/image177.png"/><Relationship Id="rId14" Type="http://schemas.openxmlformats.org/officeDocument/2006/relationships/image" Target="../media/image174.png"/><Relationship Id="rId17" Type="http://schemas.openxmlformats.org/officeDocument/2006/relationships/image" Target="../media/image180.png"/><Relationship Id="rId16" Type="http://schemas.openxmlformats.org/officeDocument/2006/relationships/image" Target="../media/image182.png"/><Relationship Id="rId19" Type="http://schemas.openxmlformats.org/officeDocument/2006/relationships/image" Target="../media/image96.png"/><Relationship Id="rId18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7.png"/><Relationship Id="rId4" Type="http://schemas.openxmlformats.org/officeDocument/2006/relationships/image" Target="../media/image184.png"/><Relationship Id="rId9" Type="http://schemas.openxmlformats.org/officeDocument/2006/relationships/image" Target="../media/image152.png"/><Relationship Id="rId5" Type="http://schemas.openxmlformats.org/officeDocument/2006/relationships/image" Target="../media/image166.png"/><Relationship Id="rId6" Type="http://schemas.openxmlformats.org/officeDocument/2006/relationships/image" Target="../media/image172.png"/><Relationship Id="rId7" Type="http://schemas.openxmlformats.org/officeDocument/2006/relationships/image" Target="../media/image171.png"/><Relationship Id="rId8" Type="http://schemas.openxmlformats.org/officeDocument/2006/relationships/image" Target="../media/image163.png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240.png"/><Relationship Id="rId42" Type="http://schemas.openxmlformats.org/officeDocument/2006/relationships/image" Target="../media/image246.png"/><Relationship Id="rId41" Type="http://schemas.openxmlformats.org/officeDocument/2006/relationships/image" Target="../media/image245.png"/><Relationship Id="rId44" Type="http://schemas.openxmlformats.org/officeDocument/2006/relationships/image" Target="../media/image248.png"/><Relationship Id="rId43" Type="http://schemas.openxmlformats.org/officeDocument/2006/relationships/image" Target="../media/image243.png"/><Relationship Id="rId46" Type="http://schemas.openxmlformats.org/officeDocument/2006/relationships/image" Target="../media/image247.png"/><Relationship Id="rId45" Type="http://schemas.openxmlformats.org/officeDocument/2006/relationships/image" Target="../media/image250.png"/><Relationship Id="rId48" Type="http://schemas.openxmlformats.org/officeDocument/2006/relationships/image" Target="../media/image280.png"/><Relationship Id="rId47" Type="http://schemas.openxmlformats.org/officeDocument/2006/relationships/image" Target="../media/image285.png"/><Relationship Id="rId49" Type="http://schemas.openxmlformats.org/officeDocument/2006/relationships/image" Target="../media/image286.png"/><Relationship Id="rId31" Type="http://schemas.openxmlformats.org/officeDocument/2006/relationships/image" Target="../media/image235.png"/><Relationship Id="rId30" Type="http://schemas.openxmlformats.org/officeDocument/2006/relationships/image" Target="../media/image229.png"/><Relationship Id="rId33" Type="http://schemas.openxmlformats.org/officeDocument/2006/relationships/image" Target="../media/image234.png"/><Relationship Id="rId32" Type="http://schemas.openxmlformats.org/officeDocument/2006/relationships/image" Target="../media/image233.png"/><Relationship Id="rId35" Type="http://schemas.openxmlformats.org/officeDocument/2006/relationships/image" Target="../media/image242.png"/><Relationship Id="rId34" Type="http://schemas.openxmlformats.org/officeDocument/2006/relationships/image" Target="../media/image237.png"/><Relationship Id="rId37" Type="http://schemas.openxmlformats.org/officeDocument/2006/relationships/image" Target="../media/image241.png"/><Relationship Id="rId36" Type="http://schemas.openxmlformats.org/officeDocument/2006/relationships/image" Target="../media/image239.png"/><Relationship Id="rId39" Type="http://schemas.openxmlformats.org/officeDocument/2006/relationships/image" Target="../media/image238.png"/><Relationship Id="rId38" Type="http://schemas.openxmlformats.org/officeDocument/2006/relationships/image" Target="../media/image296.png"/><Relationship Id="rId20" Type="http://schemas.openxmlformats.org/officeDocument/2006/relationships/image" Target="../media/image221.png"/><Relationship Id="rId22" Type="http://schemas.openxmlformats.org/officeDocument/2006/relationships/image" Target="../media/image220.png"/><Relationship Id="rId21" Type="http://schemas.openxmlformats.org/officeDocument/2006/relationships/image" Target="../media/image222.png"/><Relationship Id="rId24" Type="http://schemas.openxmlformats.org/officeDocument/2006/relationships/image" Target="../media/image226.png"/><Relationship Id="rId23" Type="http://schemas.openxmlformats.org/officeDocument/2006/relationships/image" Target="../media/image223.png"/><Relationship Id="rId26" Type="http://schemas.openxmlformats.org/officeDocument/2006/relationships/image" Target="../media/image232.png"/><Relationship Id="rId25" Type="http://schemas.openxmlformats.org/officeDocument/2006/relationships/image" Target="../media/image228.png"/><Relationship Id="rId28" Type="http://schemas.openxmlformats.org/officeDocument/2006/relationships/image" Target="../media/image231.png"/><Relationship Id="rId27" Type="http://schemas.openxmlformats.org/officeDocument/2006/relationships/image" Target="../media/image227.png"/><Relationship Id="rId29" Type="http://schemas.openxmlformats.org/officeDocument/2006/relationships/image" Target="../media/image230.png"/><Relationship Id="rId11" Type="http://schemas.openxmlformats.org/officeDocument/2006/relationships/image" Target="../media/image244.png"/><Relationship Id="rId10" Type="http://schemas.openxmlformats.org/officeDocument/2006/relationships/image" Target="../media/image209.png"/><Relationship Id="rId13" Type="http://schemas.openxmlformats.org/officeDocument/2006/relationships/image" Target="../media/image211.png"/><Relationship Id="rId12" Type="http://schemas.openxmlformats.org/officeDocument/2006/relationships/image" Target="../media/image219.png"/><Relationship Id="rId91" Type="http://schemas.openxmlformats.org/officeDocument/2006/relationships/image" Target="../media/image348.png"/><Relationship Id="rId90" Type="http://schemas.openxmlformats.org/officeDocument/2006/relationships/image" Target="../media/image344.png"/><Relationship Id="rId15" Type="http://schemas.openxmlformats.org/officeDocument/2006/relationships/image" Target="../media/image212.png"/><Relationship Id="rId14" Type="http://schemas.openxmlformats.org/officeDocument/2006/relationships/image" Target="../media/image210.png"/><Relationship Id="rId17" Type="http://schemas.openxmlformats.org/officeDocument/2006/relationships/image" Target="../media/image218.png"/><Relationship Id="rId16" Type="http://schemas.openxmlformats.org/officeDocument/2006/relationships/image" Target="../media/image215.png"/><Relationship Id="rId19" Type="http://schemas.openxmlformats.org/officeDocument/2006/relationships/image" Target="../media/image214.png"/><Relationship Id="rId18" Type="http://schemas.openxmlformats.org/officeDocument/2006/relationships/image" Target="../media/image216.png"/><Relationship Id="rId84" Type="http://schemas.openxmlformats.org/officeDocument/2006/relationships/image" Target="../media/image125.png"/><Relationship Id="rId83" Type="http://schemas.openxmlformats.org/officeDocument/2006/relationships/image" Target="../media/image343.png"/><Relationship Id="rId86" Type="http://schemas.openxmlformats.org/officeDocument/2006/relationships/image" Target="../media/image195.png"/><Relationship Id="rId85" Type="http://schemas.openxmlformats.org/officeDocument/2006/relationships/image" Target="../media/image346.png"/><Relationship Id="rId88" Type="http://schemas.openxmlformats.org/officeDocument/2006/relationships/image" Target="../media/image351.png"/><Relationship Id="rId87" Type="http://schemas.openxmlformats.org/officeDocument/2006/relationships/image" Target="../media/image349.png"/><Relationship Id="rId89" Type="http://schemas.openxmlformats.org/officeDocument/2006/relationships/image" Target="../media/image347.png"/><Relationship Id="rId80" Type="http://schemas.openxmlformats.org/officeDocument/2006/relationships/image" Target="../media/image352.png"/><Relationship Id="rId82" Type="http://schemas.openxmlformats.org/officeDocument/2006/relationships/image" Target="../media/image129.png"/><Relationship Id="rId81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5.png"/><Relationship Id="rId4" Type="http://schemas.openxmlformats.org/officeDocument/2006/relationships/image" Target="../media/image208.png"/><Relationship Id="rId9" Type="http://schemas.openxmlformats.org/officeDocument/2006/relationships/image" Target="../media/image236.png"/><Relationship Id="rId5" Type="http://schemas.openxmlformats.org/officeDocument/2006/relationships/image" Target="../media/image213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Relationship Id="rId73" Type="http://schemas.openxmlformats.org/officeDocument/2006/relationships/image" Target="../media/image318.png"/><Relationship Id="rId72" Type="http://schemas.openxmlformats.org/officeDocument/2006/relationships/image" Target="../media/image317.png"/><Relationship Id="rId75" Type="http://schemas.openxmlformats.org/officeDocument/2006/relationships/image" Target="../media/image21.png"/><Relationship Id="rId74" Type="http://schemas.openxmlformats.org/officeDocument/2006/relationships/image" Target="../media/image326.png"/><Relationship Id="rId77" Type="http://schemas.openxmlformats.org/officeDocument/2006/relationships/image" Target="../media/image93.png"/><Relationship Id="rId76" Type="http://schemas.openxmlformats.org/officeDocument/2006/relationships/image" Target="../media/image119.png"/><Relationship Id="rId79" Type="http://schemas.openxmlformats.org/officeDocument/2006/relationships/image" Target="../media/image337.png"/><Relationship Id="rId78" Type="http://schemas.openxmlformats.org/officeDocument/2006/relationships/image" Target="../media/image338.png"/><Relationship Id="rId71" Type="http://schemas.openxmlformats.org/officeDocument/2006/relationships/image" Target="../media/image320.png"/><Relationship Id="rId70" Type="http://schemas.openxmlformats.org/officeDocument/2006/relationships/image" Target="../media/image316.png"/><Relationship Id="rId62" Type="http://schemas.openxmlformats.org/officeDocument/2006/relationships/image" Target="../media/image299.png"/><Relationship Id="rId61" Type="http://schemas.openxmlformats.org/officeDocument/2006/relationships/image" Target="../media/image294.png"/><Relationship Id="rId64" Type="http://schemas.openxmlformats.org/officeDocument/2006/relationships/image" Target="../media/image303.png"/><Relationship Id="rId63" Type="http://schemas.openxmlformats.org/officeDocument/2006/relationships/image" Target="../media/image301.png"/><Relationship Id="rId66" Type="http://schemas.openxmlformats.org/officeDocument/2006/relationships/image" Target="../media/image308.png"/><Relationship Id="rId65" Type="http://schemas.openxmlformats.org/officeDocument/2006/relationships/image" Target="../media/image306.png"/><Relationship Id="rId68" Type="http://schemas.openxmlformats.org/officeDocument/2006/relationships/image" Target="../media/image312.png"/><Relationship Id="rId67" Type="http://schemas.openxmlformats.org/officeDocument/2006/relationships/image" Target="../media/image307.png"/><Relationship Id="rId60" Type="http://schemas.openxmlformats.org/officeDocument/2006/relationships/image" Target="../media/image297.png"/><Relationship Id="rId69" Type="http://schemas.openxmlformats.org/officeDocument/2006/relationships/image" Target="../media/image311.png"/><Relationship Id="rId51" Type="http://schemas.openxmlformats.org/officeDocument/2006/relationships/image" Target="../media/image284.png"/><Relationship Id="rId50" Type="http://schemas.openxmlformats.org/officeDocument/2006/relationships/image" Target="../media/image314.png"/><Relationship Id="rId53" Type="http://schemas.openxmlformats.org/officeDocument/2006/relationships/image" Target="../media/image289.png"/><Relationship Id="rId52" Type="http://schemas.openxmlformats.org/officeDocument/2006/relationships/image" Target="../media/image300.png"/><Relationship Id="rId55" Type="http://schemas.openxmlformats.org/officeDocument/2006/relationships/image" Target="../media/image290.png"/><Relationship Id="rId54" Type="http://schemas.openxmlformats.org/officeDocument/2006/relationships/image" Target="../media/image287.png"/><Relationship Id="rId57" Type="http://schemas.openxmlformats.org/officeDocument/2006/relationships/image" Target="../media/image292.png"/><Relationship Id="rId56" Type="http://schemas.openxmlformats.org/officeDocument/2006/relationships/image" Target="../media/image293.png"/><Relationship Id="rId59" Type="http://schemas.openxmlformats.org/officeDocument/2006/relationships/image" Target="../media/image291.png"/><Relationship Id="rId58" Type="http://schemas.openxmlformats.org/officeDocument/2006/relationships/image" Target="../media/image28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2.png"/><Relationship Id="rId10" Type="http://schemas.openxmlformats.org/officeDocument/2006/relationships/image" Target="../media/image169.png"/><Relationship Id="rId13" Type="http://schemas.openxmlformats.org/officeDocument/2006/relationships/image" Target="../media/image409.png"/><Relationship Id="rId12" Type="http://schemas.openxmlformats.org/officeDocument/2006/relationships/image" Target="../media/image369.png"/><Relationship Id="rId15" Type="http://schemas.openxmlformats.org/officeDocument/2006/relationships/image" Target="../media/image367.png"/><Relationship Id="rId14" Type="http://schemas.openxmlformats.org/officeDocument/2006/relationships/image" Target="../media/image3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4.png"/><Relationship Id="rId4" Type="http://schemas.openxmlformats.org/officeDocument/2006/relationships/image" Target="../media/image422.png"/><Relationship Id="rId9" Type="http://schemas.openxmlformats.org/officeDocument/2006/relationships/image" Target="../media/image360.png"/><Relationship Id="rId5" Type="http://schemas.openxmlformats.org/officeDocument/2006/relationships/image" Target="../media/image359.png"/><Relationship Id="rId6" Type="http://schemas.openxmlformats.org/officeDocument/2006/relationships/image" Target="../media/image152.png"/><Relationship Id="rId7" Type="http://schemas.openxmlformats.org/officeDocument/2006/relationships/image" Target="../media/image354.png"/><Relationship Id="rId8" Type="http://schemas.openxmlformats.org/officeDocument/2006/relationships/image" Target="../media/image357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2.png"/><Relationship Id="rId10" Type="http://schemas.openxmlformats.org/officeDocument/2006/relationships/image" Target="../media/image169.png"/><Relationship Id="rId13" Type="http://schemas.openxmlformats.org/officeDocument/2006/relationships/image" Target="../media/image409.png"/><Relationship Id="rId12" Type="http://schemas.openxmlformats.org/officeDocument/2006/relationships/image" Target="../media/image369.png"/><Relationship Id="rId15" Type="http://schemas.openxmlformats.org/officeDocument/2006/relationships/image" Target="../media/image367.png"/><Relationship Id="rId14" Type="http://schemas.openxmlformats.org/officeDocument/2006/relationships/image" Target="../media/image36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4.png"/><Relationship Id="rId4" Type="http://schemas.openxmlformats.org/officeDocument/2006/relationships/image" Target="../media/image422.png"/><Relationship Id="rId9" Type="http://schemas.openxmlformats.org/officeDocument/2006/relationships/image" Target="../media/image360.png"/><Relationship Id="rId5" Type="http://schemas.openxmlformats.org/officeDocument/2006/relationships/image" Target="../media/image359.png"/><Relationship Id="rId6" Type="http://schemas.openxmlformats.org/officeDocument/2006/relationships/image" Target="../media/image152.png"/><Relationship Id="rId7" Type="http://schemas.openxmlformats.org/officeDocument/2006/relationships/image" Target="../media/image354.png"/><Relationship Id="rId8" Type="http://schemas.openxmlformats.org/officeDocument/2006/relationships/image" Target="../media/image357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418.png"/><Relationship Id="rId42" Type="http://schemas.openxmlformats.org/officeDocument/2006/relationships/image" Target="../media/image423.png"/><Relationship Id="rId41" Type="http://schemas.openxmlformats.org/officeDocument/2006/relationships/image" Target="../media/image421.png"/><Relationship Id="rId31" Type="http://schemas.openxmlformats.org/officeDocument/2006/relationships/image" Target="../media/image397.png"/><Relationship Id="rId30" Type="http://schemas.openxmlformats.org/officeDocument/2006/relationships/image" Target="../media/image395.png"/><Relationship Id="rId33" Type="http://schemas.openxmlformats.org/officeDocument/2006/relationships/image" Target="../media/image400.png"/><Relationship Id="rId32" Type="http://schemas.openxmlformats.org/officeDocument/2006/relationships/image" Target="../media/image407.png"/><Relationship Id="rId35" Type="http://schemas.openxmlformats.org/officeDocument/2006/relationships/image" Target="../media/image405.png"/><Relationship Id="rId34" Type="http://schemas.openxmlformats.org/officeDocument/2006/relationships/image" Target="../media/image398.png"/><Relationship Id="rId37" Type="http://schemas.openxmlformats.org/officeDocument/2006/relationships/image" Target="../media/image362.png"/><Relationship Id="rId36" Type="http://schemas.openxmlformats.org/officeDocument/2006/relationships/image" Target="../media/image21.png"/><Relationship Id="rId39" Type="http://schemas.openxmlformats.org/officeDocument/2006/relationships/image" Target="../media/image420.png"/><Relationship Id="rId38" Type="http://schemas.openxmlformats.org/officeDocument/2006/relationships/image" Target="../media/image424.png"/><Relationship Id="rId20" Type="http://schemas.openxmlformats.org/officeDocument/2006/relationships/image" Target="../media/image63.png"/><Relationship Id="rId22" Type="http://schemas.openxmlformats.org/officeDocument/2006/relationships/image" Target="../media/image388.png"/><Relationship Id="rId21" Type="http://schemas.openxmlformats.org/officeDocument/2006/relationships/image" Target="../media/image62.png"/><Relationship Id="rId24" Type="http://schemas.openxmlformats.org/officeDocument/2006/relationships/image" Target="../media/image390.png"/><Relationship Id="rId23" Type="http://schemas.openxmlformats.org/officeDocument/2006/relationships/image" Target="../media/image389.png"/><Relationship Id="rId26" Type="http://schemas.openxmlformats.org/officeDocument/2006/relationships/image" Target="../media/image391.png"/><Relationship Id="rId25" Type="http://schemas.openxmlformats.org/officeDocument/2006/relationships/image" Target="../media/image392.png"/><Relationship Id="rId28" Type="http://schemas.openxmlformats.org/officeDocument/2006/relationships/image" Target="../media/image71.png"/><Relationship Id="rId27" Type="http://schemas.openxmlformats.org/officeDocument/2006/relationships/image" Target="../media/image394.png"/><Relationship Id="rId29" Type="http://schemas.openxmlformats.org/officeDocument/2006/relationships/image" Target="../media/image393.png"/><Relationship Id="rId11" Type="http://schemas.openxmlformats.org/officeDocument/2006/relationships/image" Target="../media/image384.png"/><Relationship Id="rId10" Type="http://schemas.openxmlformats.org/officeDocument/2006/relationships/image" Target="../media/image375.png"/><Relationship Id="rId13" Type="http://schemas.openxmlformats.org/officeDocument/2006/relationships/image" Target="../media/image382.png"/><Relationship Id="rId12" Type="http://schemas.openxmlformats.org/officeDocument/2006/relationships/image" Target="../media/image380.png"/><Relationship Id="rId15" Type="http://schemas.openxmlformats.org/officeDocument/2006/relationships/image" Target="../media/image386.png"/><Relationship Id="rId14" Type="http://schemas.openxmlformats.org/officeDocument/2006/relationships/image" Target="../media/image381.png"/><Relationship Id="rId17" Type="http://schemas.openxmlformats.org/officeDocument/2006/relationships/image" Target="../media/image61.png"/><Relationship Id="rId16" Type="http://schemas.openxmlformats.org/officeDocument/2006/relationships/image" Target="../media/image58.png"/><Relationship Id="rId19" Type="http://schemas.openxmlformats.org/officeDocument/2006/relationships/image" Target="../media/image387.png"/><Relationship Id="rId18" Type="http://schemas.openxmlformats.org/officeDocument/2006/relationships/image" Target="../media/image38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3.png"/><Relationship Id="rId4" Type="http://schemas.openxmlformats.org/officeDocument/2006/relationships/image" Target="../media/image426.png"/><Relationship Id="rId9" Type="http://schemas.openxmlformats.org/officeDocument/2006/relationships/image" Target="../media/image396.png"/><Relationship Id="rId5" Type="http://schemas.openxmlformats.org/officeDocument/2006/relationships/image" Target="../media/image377.png"/><Relationship Id="rId6" Type="http://schemas.openxmlformats.org/officeDocument/2006/relationships/image" Target="../media/image378.png"/><Relationship Id="rId7" Type="http://schemas.openxmlformats.org/officeDocument/2006/relationships/image" Target="../media/image379.png"/><Relationship Id="rId8" Type="http://schemas.openxmlformats.org/officeDocument/2006/relationships/image" Target="../media/image376.png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6.png"/><Relationship Id="rId22" Type="http://schemas.openxmlformats.org/officeDocument/2006/relationships/image" Target="../media/image354.png"/><Relationship Id="rId21" Type="http://schemas.openxmlformats.org/officeDocument/2006/relationships/image" Target="../media/image163.png"/><Relationship Id="rId24" Type="http://schemas.openxmlformats.org/officeDocument/2006/relationships/image" Target="../media/image438.png"/><Relationship Id="rId23" Type="http://schemas.openxmlformats.org/officeDocument/2006/relationships/image" Target="../media/image514.png"/><Relationship Id="rId26" Type="http://schemas.openxmlformats.org/officeDocument/2006/relationships/image" Target="../media/image93.png"/><Relationship Id="rId25" Type="http://schemas.openxmlformats.org/officeDocument/2006/relationships/image" Target="../media/image439.png"/><Relationship Id="rId27" Type="http://schemas.openxmlformats.org/officeDocument/2006/relationships/image" Target="../media/image136.png"/><Relationship Id="rId11" Type="http://schemas.openxmlformats.org/officeDocument/2006/relationships/image" Target="../media/image159.png"/><Relationship Id="rId10" Type="http://schemas.openxmlformats.org/officeDocument/2006/relationships/image" Target="../media/image157.png"/><Relationship Id="rId13" Type="http://schemas.openxmlformats.org/officeDocument/2006/relationships/image" Target="../media/image180.png"/><Relationship Id="rId12" Type="http://schemas.openxmlformats.org/officeDocument/2006/relationships/image" Target="../media/image182.png"/><Relationship Id="rId15" Type="http://schemas.openxmlformats.org/officeDocument/2006/relationships/image" Target="../media/image177.png"/><Relationship Id="rId14" Type="http://schemas.openxmlformats.org/officeDocument/2006/relationships/image" Target="../media/image152.png"/><Relationship Id="rId17" Type="http://schemas.openxmlformats.org/officeDocument/2006/relationships/image" Target="../media/image437.png"/><Relationship Id="rId16" Type="http://schemas.openxmlformats.org/officeDocument/2006/relationships/image" Target="../media/image146.png"/><Relationship Id="rId19" Type="http://schemas.openxmlformats.org/officeDocument/2006/relationships/image" Target="../media/image458.png"/><Relationship Id="rId18" Type="http://schemas.openxmlformats.org/officeDocument/2006/relationships/image" Target="../media/image4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4.png"/><Relationship Id="rId4" Type="http://schemas.openxmlformats.org/officeDocument/2006/relationships/image" Target="../media/image184.png"/><Relationship Id="rId9" Type="http://schemas.openxmlformats.org/officeDocument/2006/relationships/image" Target="../media/image435.png"/><Relationship Id="rId5" Type="http://schemas.openxmlformats.org/officeDocument/2006/relationships/image" Target="../media/image428.png"/><Relationship Id="rId6" Type="http://schemas.openxmlformats.org/officeDocument/2006/relationships/image" Target="../media/image427.png"/><Relationship Id="rId7" Type="http://schemas.openxmlformats.org/officeDocument/2006/relationships/image" Target="../media/image430.png"/><Relationship Id="rId8" Type="http://schemas.openxmlformats.org/officeDocument/2006/relationships/image" Target="../media/image434.png"/></Relationships>
</file>

<file path=ppt/slides/_rels/slide9.xml.rels><?xml version="1.0" encoding="UTF-8" standalone="yes"?><Relationships xmlns="http://schemas.openxmlformats.org/package/2006/relationships"><Relationship Id="rId20" Type="http://schemas.openxmlformats.org/officeDocument/2006/relationships/image" Target="../media/image444.png"/><Relationship Id="rId22" Type="http://schemas.openxmlformats.org/officeDocument/2006/relationships/image" Target="../media/image446.png"/><Relationship Id="rId21" Type="http://schemas.openxmlformats.org/officeDocument/2006/relationships/image" Target="../media/image441.png"/><Relationship Id="rId23" Type="http://schemas.openxmlformats.org/officeDocument/2006/relationships/image" Target="../media/image445.png"/><Relationship Id="rId11" Type="http://schemas.openxmlformats.org/officeDocument/2006/relationships/image" Target="../media/image448.png"/><Relationship Id="rId10" Type="http://schemas.openxmlformats.org/officeDocument/2006/relationships/image" Target="../media/image163.png"/><Relationship Id="rId13" Type="http://schemas.openxmlformats.org/officeDocument/2006/relationships/image" Target="../media/image462.png"/><Relationship Id="rId12" Type="http://schemas.openxmlformats.org/officeDocument/2006/relationships/image" Target="../media/image442.png"/><Relationship Id="rId15" Type="http://schemas.openxmlformats.org/officeDocument/2006/relationships/image" Target="../media/image174.png"/><Relationship Id="rId14" Type="http://schemas.openxmlformats.org/officeDocument/2006/relationships/image" Target="../media/image173.png"/><Relationship Id="rId17" Type="http://schemas.openxmlformats.org/officeDocument/2006/relationships/image" Target="../media/image182.png"/><Relationship Id="rId16" Type="http://schemas.openxmlformats.org/officeDocument/2006/relationships/image" Target="../media/image177.png"/><Relationship Id="rId19" Type="http://schemas.openxmlformats.org/officeDocument/2006/relationships/image" Target="../media/image362.png"/><Relationship Id="rId18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59.png"/><Relationship Id="rId4" Type="http://schemas.openxmlformats.org/officeDocument/2006/relationships/image" Target="../media/image460.png"/><Relationship Id="rId9" Type="http://schemas.openxmlformats.org/officeDocument/2006/relationships/image" Target="../media/image354.png"/><Relationship Id="rId5" Type="http://schemas.openxmlformats.org/officeDocument/2006/relationships/image" Target="../media/image440.png"/><Relationship Id="rId6" Type="http://schemas.openxmlformats.org/officeDocument/2006/relationships/image" Target="../media/image447.png"/><Relationship Id="rId7" Type="http://schemas.openxmlformats.org/officeDocument/2006/relationships/image" Target="../media/image443.png"/><Relationship Id="rId8" Type="http://schemas.openxmlformats.org/officeDocument/2006/relationships/image" Target="../media/image1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" name="Google Shape;1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" name="Google Shape;1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15241905" cy="975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" name="Google Shape;1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26580" y="30079"/>
            <a:ext cx="24688800" cy="13716000"/>
          </a:xfrm>
          <a:prstGeom prst="rect">
            <a:avLst/>
          </a:prstGeom>
          <a:solidFill>
            <a:srgbClr val="1F3864">
              <a:alpha val="55294"/>
            </a:srgbClr>
          </a:solidFill>
          <a:ln>
            <a:noFill/>
          </a:ln>
        </p:spPr>
      </p:pic>
      <p:pic>
        <p:nvPicPr>
          <p:cNvPr descr=" " id="20" name="Google Shape;2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451600"/>
            <a:ext cx="736692" cy="320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" name="Google Shape;2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6578600"/>
            <a:ext cx="609676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" name="Google Shape;22;p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1371600"/>
            <a:ext cx="5207651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" name="Google Shape;23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1498600"/>
            <a:ext cx="5055232" cy="574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" name="Google Shape;24;p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0"/>
            <a:ext cx="3175397" cy="370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" name="Google Shape;25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0" y="0"/>
            <a:ext cx="3022978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" name="Google Shape;26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45143" y="0"/>
            <a:ext cx="6427003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" name="Google Shape;27;p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272159" y="0"/>
            <a:ext cx="6172972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" name="Google Shape;28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98347" y="383964"/>
            <a:ext cx="138493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" name="Google Shape;29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98347" y="383965"/>
            <a:ext cx="138486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" name="Google Shape;30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07914" y="694767"/>
            <a:ext cx="11383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" name="Google Shape;31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07924" y="694767"/>
            <a:ext cx="11382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" name="Google Shape;32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" name="Google Shape;33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" name="Google Shape;34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40672" y="3820773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" name="Google Shape;35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40672" y="3820770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" name="Google Shape;36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82038" y="5339631"/>
            <a:ext cx="126185" cy="12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" name="Google Shape;37;p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82038" y="5339639"/>
            <a:ext cx="126179" cy="125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" name="Google Shape;38;p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8926" y="6700041"/>
            <a:ext cx="139317" cy="137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" name="Google Shape;39;p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08926" y="6700038"/>
            <a:ext cx="139317" cy="137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" name="Google Shape;40;p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4094" y="8128691"/>
            <a:ext cx="91817" cy="91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" name="Google Shape;41;p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4094" y="8128687"/>
            <a:ext cx="91820" cy="91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" name="Google Shape;42;p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446766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" name="Google Shape;43;p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446769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" name="Google Shape;44;p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38040" y="284351"/>
            <a:ext cx="90034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" name="Google Shape;45;p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38034" y="284351"/>
            <a:ext cx="90052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" name="Google Shape;46;p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562797" y="1842420"/>
            <a:ext cx="144446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" name="Google Shape;47;p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562791" y="1842420"/>
            <a:ext cx="144468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" name="Google Shape;48;p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129329" y="3036751"/>
            <a:ext cx="109489" cy="108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" name="Google Shape;49;p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129335" y="3036748"/>
            <a:ext cx="109495" cy="108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" name="Google Shape;50;p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98347" y="383964"/>
            <a:ext cx="138493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" name="Google Shape;51;p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98347" y="383965"/>
            <a:ext cx="138486" cy="140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" name="Google Shape;52;p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07914" y="694767"/>
            <a:ext cx="11383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" name="Google Shape;53;p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507924" y="694767"/>
            <a:ext cx="113824" cy="112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" name="Google Shape;54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5" name="Google Shape;55;p1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04869" y="1959834"/>
            <a:ext cx="102847" cy="102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" name="Google Shape;56;p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640672" y="3820773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" name="Google Shape;57;p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640672" y="3820770"/>
            <a:ext cx="146837" cy="148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" name="Google Shape;58;p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682038" y="5339631"/>
            <a:ext cx="126185" cy="125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" name="Google Shape;59;p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682038" y="5339639"/>
            <a:ext cx="126179" cy="125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" name="Google Shape;60;p1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08926" y="6700041"/>
            <a:ext cx="139317" cy="137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" name="Google Shape;61;p1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08926" y="6700038"/>
            <a:ext cx="139317" cy="1376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" name="Google Shape;62;p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54094" y="8128691"/>
            <a:ext cx="91817" cy="91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" name="Google Shape;63;p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54094" y="8128687"/>
            <a:ext cx="91820" cy="91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4" name="Google Shape;64;p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446766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" name="Google Shape;65;p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4446769" y="652412"/>
            <a:ext cx="96673" cy="94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" name="Google Shape;66;p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38040" y="284351"/>
            <a:ext cx="90034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" name="Google Shape;67;p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038034" y="284351"/>
            <a:ext cx="90052" cy="88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" name="Google Shape;68;p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562797" y="1842420"/>
            <a:ext cx="144446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9" name="Google Shape;69;p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562791" y="1842420"/>
            <a:ext cx="144468" cy="143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" name="Google Shape;70;p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3129329" y="3036751"/>
            <a:ext cx="109489" cy="108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" name="Google Shape;71;p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129335" y="3036748"/>
            <a:ext cx="109495" cy="108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" name="Google Shape;72;p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535467" y="5054600"/>
            <a:ext cx="15851581" cy="866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" name="Google Shape;73;p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948269" y="5211679"/>
            <a:ext cx="15724565" cy="853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4" name="Google Shape;74;p1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3387473" y="13157200"/>
            <a:ext cx="9475384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5" name="Google Shape;75;p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3514489" y="13284200"/>
            <a:ext cx="9246756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" name="Google Shape;76;p1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8459257" y="12217400"/>
            <a:ext cx="3429429" cy="149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" name="Google Shape;77;p1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8586273" y="12344400"/>
            <a:ext cx="3200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" name="Google Shape;78;p1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3489086" y="11226800"/>
            <a:ext cx="7366921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" name="Google Shape;79;p1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3616102" y="11353800"/>
            <a:ext cx="7112889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0" name="Google Shape;80;p1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3066083" y="5130800"/>
            <a:ext cx="1320965" cy="665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" name="Google Shape;81;p1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3193099" y="5257800"/>
            <a:ext cx="1193949" cy="640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2" name="Google Shape;82;p1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3955194" y="4267200"/>
            <a:ext cx="431854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" name="Google Shape;83;p1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4082210" y="4394200"/>
            <a:ext cx="304838" cy="170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" name="Google Shape;84;p1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3541574" y="11176000"/>
            <a:ext cx="108702" cy="126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" name="Google Shape;85;p1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3541574" y="11176000"/>
            <a:ext cx="108708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6" name="Google Shape;86;p1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211738" y="12471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7" name="Google Shape;87;p1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1211726" y="12471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8" name="Google Shape;88;p1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0260911" y="11709496"/>
            <a:ext cx="86951" cy="101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" name="Google Shape;89;p1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20260908" y="11709502"/>
            <a:ext cx="86957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" name="Google Shape;90;p1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7477660" y="12471400"/>
            <a:ext cx="152143" cy="126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" name="Google Shape;91;p1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7477660" y="12471400"/>
            <a:ext cx="152143" cy="126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" name="Google Shape;92;p1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3351409" y="12700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" name="Google Shape;93;p1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13351406" y="12700102"/>
            <a:ext cx="86799" cy="101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" name="Google Shape;94;p1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9819667" y="12725482"/>
            <a:ext cx="87475" cy="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" name="Google Shape;95;p1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9819676" y="12725476"/>
            <a:ext cx="87460" cy="76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" name="Google Shape;96;p1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22728809" y="12065107"/>
            <a:ext cx="108646" cy="101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7" name="Google Shape;97;p1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2728809" y="12065102"/>
            <a:ext cx="108646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" name="Google Shape;98;p1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3541574" y="11176000"/>
            <a:ext cx="108702" cy="1269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" name="Google Shape;99;p1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3541574" y="11176000"/>
            <a:ext cx="108708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" name="Google Shape;100;p1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211738" y="12471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1" name="Google Shape;101;p1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1211726" y="12471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2" name="Google Shape;102;p1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0260911" y="11709496"/>
            <a:ext cx="86951" cy="101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" name="Google Shape;103;p1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20260908" y="11709502"/>
            <a:ext cx="86957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" name="Google Shape;104;p1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17477660" y="12471400"/>
            <a:ext cx="152143" cy="126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" name="Google Shape;105;p1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17477660" y="12471400"/>
            <a:ext cx="152143" cy="126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" name="Google Shape;106;p1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13351409" y="12700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" name="Google Shape;107;p1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13351406" y="12700102"/>
            <a:ext cx="86799" cy="101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" name="Google Shape;108;p1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9819667" y="12725482"/>
            <a:ext cx="87475" cy="76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" name="Google Shape;109;p1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9819676" y="12725476"/>
            <a:ext cx="87460" cy="76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" name="Google Shape;110;p1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22728809" y="12065107"/>
            <a:ext cx="108646" cy="1013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" name="Google Shape;111;p1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2728809" y="12065102"/>
            <a:ext cx="108646" cy="1013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" name="Google Shape;112;p1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8344943" y="8851903"/>
            <a:ext cx="7745754" cy="2032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3" name="Google Shape;113;p1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8344943" y="8851900"/>
            <a:ext cx="774576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" name="Google Shape;114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" name="Google Shape;115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" name="Google Shape;116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2298987" y="1052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" name="Google Shape;117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2298987" y="1052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8" name="Google Shape;118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1752819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9" name="Google Shape;119;p1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1879835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" name="Google Shape;120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" name="Google Shape;121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" name="Google Shape;122;p1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0" y="12192000"/>
            <a:ext cx="2616527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" name="Google Shape;123;p1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0" y="12319000"/>
            <a:ext cx="2514914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4" name="Google Shape;124;p1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0" y="11099800"/>
            <a:ext cx="1524191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" name="Google Shape;125;p1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0" y="11226800"/>
            <a:ext cx="1397175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" name="Google Shape;126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7" name="Google Shape;127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1206651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" name="Google Shape;128;p1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601400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9" name="Google Shape;129;p1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5601400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" name="Google Shape;130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3962895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" name="Google Shape;131;p1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4089911" y="12319000"/>
            <a:ext cx="2794349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2" name="Google Shape;132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3" name="Google Shape;133;p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3391324" y="9436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" name="Google Shape;134;p1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6096539" y="12319000"/>
            <a:ext cx="976614" cy="7619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5" name="Google Shape;135;p1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6096533" y="12319000"/>
            <a:ext cx="976621" cy="761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" name="Google Shape;136;p1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3556531" y="11531687"/>
            <a:ext cx="126842" cy="126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" name="Google Shape;137;p1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3556519" y="11531676"/>
            <a:ext cx="126864" cy="1268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" name="Google Shape;138;p1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2796253" y="11023600"/>
            <a:ext cx="974307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9" name="Google Shape;139;p1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2796250" y="11023600"/>
            <a:ext cx="974317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0" name="Google Shape;140;p1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2159351" y="12852502"/>
            <a:ext cx="101532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" name="Google Shape;141;p1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2159351" y="12852502"/>
            <a:ext cx="101532" cy="126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" name="Google Shape;142;p1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1803625" y="12166684"/>
            <a:ext cx="759822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3" name="Google Shape;143;p1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1803625" y="12166676"/>
            <a:ext cx="759819" cy="939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" name="Google Shape;144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0652781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5" name="Google Shape;145;p1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20779797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6" name="Google Shape;146;p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18468108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" name="Google Shape;147;p1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18595124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" name="Google Shape;148;p1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22862858" y="0"/>
            <a:ext cx="152419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9" name="Google Shape;149;p1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22989873" y="0"/>
            <a:ext cx="1397175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0" name="Google Shape;150;p1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22862858" y="685800"/>
            <a:ext cx="152419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1" name="Google Shape;151;p1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22989873" y="812800"/>
            <a:ext cx="1397175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" name="Google Shape;152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1198950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" name="Google Shape;153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1198950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4" name="Google Shape;154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139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5" name="Google Shape;155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139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6" name="Google Shape;156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19014276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" name="Google Shape;157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19014276" y="12319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" name="Google Shape;158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2298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" name="Google Shape;159;p1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20106613" y="22987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0" name="Google Shape;160;p1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19842990" y="1897261"/>
            <a:ext cx="628189" cy="780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1" name="Google Shape;161;p1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19842978" y="1897261"/>
            <a:ext cx="628195" cy="7807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" name="Google Shape;162;p1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19539975" y="1741663"/>
            <a:ext cx="626093" cy="7395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" name="Google Shape;163;p1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19539969" y="1741663"/>
            <a:ext cx="626096" cy="7395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" name="Google Shape;164;p1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20830603" y="27940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" name="Google Shape;165;p1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20830603" y="2794000"/>
            <a:ext cx="228554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" name="Google Shape;166;p1"/>
          <p:cNvPicPr preferRelativeResize="0"/>
          <p:nvPr/>
        </p:nvPicPr>
        <p:blipFill rotWithShape="1">
          <a:blip r:embed="rId95">
            <a:alphaModFix/>
          </a:blip>
          <a:srcRect b="0" l="0" r="0" t="0"/>
          <a:stretch/>
        </p:blipFill>
        <p:spPr>
          <a:xfrm>
            <a:off x="21136595" y="27940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" name="Google Shape;167;p1"/>
          <p:cNvPicPr preferRelativeResize="0"/>
          <p:nvPr/>
        </p:nvPicPr>
        <p:blipFill rotWithShape="1">
          <a:blip r:embed="rId96">
            <a:alphaModFix/>
          </a:blip>
          <a:srcRect b="0" l="0" r="0" t="0"/>
          <a:stretch/>
        </p:blipFill>
        <p:spPr>
          <a:xfrm>
            <a:off x="21136592" y="2794000"/>
            <a:ext cx="252881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" name="Google Shape;168;p1"/>
          <p:cNvPicPr preferRelativeResize="0"/>
          <p:nvPr/>
        </p:nvPicPr>
        <p:blipFill rotWithShape="1">
          <a:blip r:embed="rId97">
            <a:alphaModFix/>
          </a:blip>
          <a:srcRect b="0" l="0" r="0" t="0"/>
          <a:stretch/>
        </p:blipFill>
        <p:spPr>
          <a:xfrm>
            <a:off x="20896428" y="914484"/>
            <a:ext cx="211173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" name="Google Shape;169;p1"/>
          <p:cNvPicPr preferRelativeResize="0"/>
          <p:nvPr/>
        </p:nvPicPr>
        <p:blipFill rotWithShape="1">
          <a:blip r:embed="rId98">
            <a:alphaModFix/>
          </a:blip>
          <a:srcRect b="0" l="0" r="0" t="0"/>
          <a:stretch/>
        </p:blipFill>
        <p:spPr>
          <a:xfrm>
            <a:off x="20896431" y="914484"/>
            <a:ext cx="211179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" name="Google Shape;170;p1"/>
          <p:cNvPicPr preferRelativeResize="0"/>
          <p:nvPr/>
        </p:nvPicPr>
        <p:blipFill rotWithShape="1">
          <a:blip r:embed="rId99">
            <a:alphaModFix/>
          </a:blip>
          <a:srcRect b="0" l="0" r="0" t="0"/>
          <a:stretch/>
        </p:blipFill>
        <p:spPr>
          <a:xfrm>
            <a:off x="20633310" y="635087"/>
            <a:ext cx="928093" cy="965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" name="Google Shape;171;p1"/>
          <p:cNvPicPr preferRelativeResize="0"/>
          <p:nvPr/>
        </p:nvPicPr>
        <p:blipFill rotWithShape="1">
          <a:blip r:embed="rId100">
            <a:alphaModFix/>
          </a:blip>
          <a:srcRect b="0" l="0" r="0" t="0"/>
          <a:stretch/>
        </p:blipFill>
        <p:spPr>
          <a:xfrm>
            <a:off x="20633313" y="635087"/>
            <a:ext cx="928090" cy="965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2" name="Google Shape;172;p1"/>
          <p:cNvPicPr preferRelativeResize="0"/>
          <p:nvPr/>
        </p:nvPicPr>
        <p:blipFill rotWithShape="1">
          <a:blip r:embed="rId101">
            <a:alphaModFix/>
          </a:blip>
          <a:srcRect b="0" l="0" r="0" t="0"/>
          <a:stretch/>
        </p:blipFill>
        <p:spPr>
          <a:xfrm>
            <a:off x="21036617" y="990684"/>
            <a:ext cx="327022" cy="3808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" name="Google Shape;173;p1"/>
          <p:cNvPicPr preferRelativeResize="0"/>
          <p:nvPr/>
        </p:nvPicPr>
        <p:blipFill rotWithShape="1">
          <a:blip r:embed="rId102">
            <a:alphaModFix/>
          </a:blip>
          <a:srcRect b="0" l="0" r="0" t="0"/>
          <a:stretch/>
        </p:blipFill>
        <p:spPr>
          <a:xfrm>
            <a:off x="21036620" y="990684"/>
            <a:ext cx="327016" cy="3808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"/>
          <p:cNvSpPr/>
          <p:nvPr/>
        </p:nvSpPr>
        <p:spPr>
          <a:xfrm>
            <a:off x="5575997" y="5067300"/>
            <a:ext cx="13616102" cy="35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5142206" y="3695695"/>
            <a:ext cx="13887069" cy="2709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Biomarkers of Aging to Assess Interventions to Extend Human Healthspan and Resilience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"/>
          <p:cNvSpPr/>
          <p:nvPr/>
        </p:nvSpPr>
        <p:spPr>
          <a:xfrm>
            <a:off x="5868133" y="7874000"/>
            <a:ext cx="13201183" cy="931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 SemiBold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 Open International Collaboration Methodology ​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"/>
          <p:cNvSpPr txBox="1"/>
          <p:nvPr/>
        </p:nvSpPr>
        <p:spPr>
          <a:xfrm>
            <a:off x="15842974" y="11417300"/>
            <a:ext cx="714689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/>
          <p:nvPr/>
        </p:nvSpPr>
        <p:spPr>
          <a:xfrm>
            <a:off x="0" y="-169257"/>
            <a:ext cx="24387175" cy="3385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4500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D14500"/>
                </a:solidFill>
                <a:latin typeface="Arial"/>
                <a:ea typeface="Arial"/>
                <a:cs typeface="Arial"/>
                <a:sym typeface="Arial"/>
              </a:rPr>
              <a:t>   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">
            <a:hlinkClick r:id="rId103"/>
          </p:cNvPr>
          <p:cNvSpPr/>
          <p:nvPr/>
        </p:nvSpPr>
        <p:spPr>
          <a:xfrm>
            <a:off x="10009188" y="-122238"/>
            <a:ext cx="2540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10358438" y="-122238"/>
            <a:ext cx="2540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">
            <a:hlinkClick r:id="rId104"/>
          </p:cNvPr>
          <p:cNvSpPr/>
          <p:nvPr/>
        </p:nvSpPr>
        <p:spPr>
          <a:xfrm>
            <a:off x="10161588" y="30162"/>
            <a:ext cx="254000" cy="182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10510838" y="30162"/>
            <a:ext cx="254000" cy="182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58" name="Google Shape;75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59" name="Google Shape;75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712200"/>
            <a:ext cx="7087486" cy="500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0" name="Google Shape;76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839200"/>
            <a:ext cx="6935067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1" name="Google Shape;76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8712200"/>
            <a:ext cx="9602400" cy="500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2" name="Google Shape;76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8839200"/>
            <a:ext cx="9500787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3" name="Google Shape;76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10718800"/>
            <a:ext cx="965321" cy="299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4" name="Google Shape;76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10845800"/>
            <a:ext cx="838305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5" name="Google Shape;765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5816600"/>
            <a:ext cx="2616527" cy="703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6" name="Google Shape;766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0" y="5943600"/>
            <a:ext cx="2438705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7" name="Google Shape;767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167720" y="13011410"/>
            <a:ext cx="2147896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8" name="Google Shape;768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67744" y="12960610"/>
            <a:ext cx="2147896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69" name="Google Shape;769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6451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0" name="Google Shape;770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06451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1" name="Google Shape;771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02013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2" name="Google Shape;772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702013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3" name="Google Shape;773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30241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4" name="Google Shape;774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30241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5" name="Google Shape;775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140718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6" name="Google Shape;776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140718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7" name="Google Shape;777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44343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8" name="Google Shape;778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944343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9" name="Google Shape;779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30641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0" name="Google Shape;780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930641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1" name="Google Shape;781;p1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26530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2" name="Google Shape;782;p10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26530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3" name="Google Shape;783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583848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4" name="Google Shape;784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1583848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5" name="Google Shape;785;p10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821327" y="2463800"/>
            <a:ext cx="2565721" cy="94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6" name="Google Shape;786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015277" y="9880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7" name="Google Shape;787;p1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015277" y="9880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8" name="Google Shape;788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878984" y="9169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89" name="Google Shape;789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3878984" y="9169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0" name="Google Shape;790;p10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202378" y="4114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1" name="Google Shape;791;p10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202375" y="4114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2" name="Google Shape;792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4209226" y="3962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3" name="Google Shape;793;p10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4209226" y="3962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4" name="Google Shape;794;p1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3269308" y="73152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5" name="Google Shape;795;p10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269308" y="73152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6" name="Google Shape;796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97" name="Google Shape;797;p10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sp>
        <p:nvSpPr>
          <p:cNvPr id="798" name="Google Shape;798;p10"/>
          <p:cNvSpPr/>
          <p:nvPr/>
        </p:nvSpPr>
        <p:spPr>
          <a:xfrm>
            <a:off x="1486086" y="1778000"/>
            <a:ext cx="21402175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0"/>
          <p:cNvSpPr/>
          <p:nvPr/>
        </p:nvSpPr>
        <p:spPr>
          <a:xfrm>
            <a:off x="1486086" y="1778000"/>
            <a:ext cx="21402175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0"/>
          <p:cNvSpPr/>
          <p:nvPr/>
        </p:nvSpPr>
        <p:spPr>
          <a:xfrm>
            <a:off x="1486086" y="1778000"/>
            <a:ext cx="214021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01" name="Google Shape;801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1778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02" name="Google Shape;802;p10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580554" y="1857189"/>
            <a:ext cx="572582" cy="587561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0"/>
          <p:cNvSpPr/>
          <p:nvPr/>
        </p:nvSpPr>
        <p:spPr>
          <a:xfrm>
            <a:off x="2553019" y="1778000"/>
            <a:ext cx="2047072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leveraging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machine learning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the platform offers predictive insights, potentially detecting early signs of age-related health changes for early disease prevention.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0"/>
          <p:cNvSpPr/>
          <p:nvPr/>
        </p:nvSpPr>
        <p:spPr>
          <a:xfrm>
            <a:off x="1486086" y="3937000"/>
            <a:ext cx="214021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05" name="Google Shape;805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3937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06" name="Google Shape;806;p10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581348" y="403225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10"/>
          <p:cNvSpPr/>
          <p:nvPr/>
        </p:nvSpPr>
        <p:spPr>
          <a:xfrm>
            <a:off x="2553019" y="3937000"/>
            <a:ext cx="2047072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platform's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data-sharing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capability promotes collaborative research, enabling researchers worldwide to expedite the discovery of aging biomarkers.</a:t>
            </a:r>
            <a:endParaRPr b="0" i="0" sz="32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08" name="Google Shape;808;p10"/>
          <p:cNvSpPr/>
          <p:nvPr/>
        </p:nvSpPr>
        <p:spPr>
          <a:xfrm>
            <a:off x="1486086" y="6096000"/>
            <a:ext cx="2136407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09" name="Google Shape;809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6096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0" name="Google Shape;810;p10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581348" y="6223000"/>
            <a:ext cx="571571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0"/>
          <p:cNvSpPr/>
          <p:nvPr/>
        </p:nvSpPr>
        <p:spPr>
          <a:xfrm>
            <a:off x="2553019" y="6096000"/>
            <a:ext cx="2043262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platform enables secure data sharing for researchers and healthcare professionals to access aggregated data, aiding broader studies aimed at identifying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aging biomarkers.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0"/>
          <p:cNvSpPr/>
          <p:nvPr/>
        </p:nvSpPr>
        <p:spPr>
          <a:xfrm>
            <a:off x="1486086" y="8255000"/>
            <a:ext cx="21402175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13" name="Google Shape;813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8255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4" name="Google Shape;814;p10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517840" y="8318500"/>
            <a:ext cx="698587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0"/>
          <p:cNvSpPr/>
          <p:nvPr/>
        </p:nvSpPr>
        <p:spPr>
          <a:xfrm>
            <a:off x="2553019" y="8255000"/>
            <a:ext cx="20686652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platform could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compile and analyze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data over long periods, an essential feature for studying aging, which is inherently a longitudinal process.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0"/>
          <p:cNvSpPr/>
          <p:nvPr/>
        </p:nvSpPr>
        <p:spPr>
          <a:xfrm>
            <a:off x="1486086" y="10414000"/>
            <a:ext cx="2161810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17" name="Google Shape;817;p10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486086" y="10414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18" name="Google Shape;818;p10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613102" y="10477500"/>
            <a:ext cx="50806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0"/>
          <p:cNvSpPr/>
          <p:nvPr/>
        </p:nvSpPr>
        <p:spPr>
          <a:xfrm>
            <a:off x="2553019" y="10414000"/>
            <a:ext cx="20686652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 summary, an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open-source digital health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platform can revolutionize aging research with real-world data. Strict data security and privacy measures are essential to safeguard user information.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0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26" name="Google Shape;8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27" name="Google Shape;82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828" name="Google Shape;82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524000"/>
            <a:ext cx="2159270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29" name="Google Shape;829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937209"/>
            <a:ext cx="1746471" cy="7124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0" name="Google Shape;830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4877410" cy="375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1" name="Google Shape;831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2" name="Google Shape;832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3" name="Google Shape;833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4" name="Google Shape;83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5" name="Google Shape;835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6" name="Google Shape;836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7" name="Google Shape;837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8" name="Google Shape;838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39" name="Google Shape;839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0" name="Google Shape;84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1" name="Google Shape;841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851581" y="11150600"/>
            <a:ext cx="8535467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2" name="Google Shape;842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35842" y="11049000"/>
            <a:ext cx="1651206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3" name="Google Shape;843;p1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62858" y="11176000"/>
            <a:ext cx="1524191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4" name="Google Shape;844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5" name="Google Shape;845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6" name="Google Shape;846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7" name="Google Shape;847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8" name="Google Shape;848;p1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49" name="Google Shape;849;p1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0" name="Google Shape;850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1" name="Google Shape;851;p1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2" name="Google Shape;852;p1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53" name="Google Shape;853;p1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1"/>
          <p:cNvSpPr/>
          <p:nvPr/>
        </p:nvSpPr>
        <p:spPr>
          <a:xfrm>
            <a:off x="1587698" y="1778000"/>
            <a:ext cx="21478384" cy="94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11"/>
          <p:cNvSpPr/>
          <p:nvPr/>
        </p:nvSpPr>
        <p:spPr>
          <a:xfrm>
            <a:off x="1587698" y="1778000"/>
            <a:ext cx="5554828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Flow Process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11"/>
          <p:cNvSpPr/>
          <p:nvPr/>
        </p:nvSpPr>
        <p:spPr>
          <a:xfrm>
            <a:off x="1587698" y="3479800"/>
            <a:ext cx="21478384" cy="7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11"/>
          <p:cNvSpPr/>
          <p:nvPr/>
        </p:nvSpPr>
        <p:spPr>
          <a:xfrm>
            <a:off x="1587698" y="34798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Selection and Agreed List: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Establish a panel of experts to determine a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comprehensive list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                                       biomarkers associated with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11"/>
          <p:cNvSpPr/>
          <p:nvPr/>
        </p:nvSpPr>
        <p:spPr>
          <a:xfrm>
            <a:off x="1587698" y="5410200"/>
            <a:ext cx="21613868" cy="897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Clinical Trial Protocol: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Develop a standardized protocol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clinical trials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involving aging research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11"/>
          <p:cNvSpPr/>
          <p:nvPr/>
        </p:nvSpPr>
        <p:spPr>
          <a:xfrm>
            <a:off x="1587698" y="6578600"/>
            <a:ext cx="21613868" cy="897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Blood Sample Collection: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Detail the procedure for collecting blood samples from study participants.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11"/>
          <p:cNvSpPr/>
          <p:nvPr/>
        </p:nvSpPr>
        <p:spPr>
          <a:xfrm>
            <a:off x="1587698" y="77470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Measurement - Proteomics: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Specify the methodology and assays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proteomics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collection from blood samples.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11"/>
          <p:cNvSpPr/>
          <p:nvPr/>
        </p:nvSpPr>
        <p:spPr>
          <a:xfrm>
            <a:off x="1587698" y="96774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Measurement - Methylation: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Define the techniques and platforms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methylation analysis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using collected samples.</a:t>
            </a:r>
            <a:endParaRPr b="0" i="0" sz="32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SemiBold"/>
              <a:buNone/>
            </a:pPr>
            <a:r>
              <a:rPr lang="en-US" sz="32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Measurement - Metabolomics:  </a:t>
            </a:r>
            <a:r>
              <a:rPr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Describe the</a:t>
            </a:r>
            <a:r>
              <a:rPr lang="en-US" sz="3200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metabolomics analysis </a:t>
            </a:r>
            <a:r>
              <a:rPr lang="en-US" sz="3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methods, including the        equipment and technologies used.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62" name="Google Shape;862;p11"/>
          <p:cNvSpPr/>
          <p:nvPr/>
        </p:nvSpPr>
        <p:spPr>
          <a:xfrm>
            <a:off x="1232054" y="7556500"/>
            <a:ext cx="25403" cy="2565400"/>
          </a:xfrm>
          <a:prstGeom prst="roundRect">
            <a:avLst>
              <a:gd fmla="val 359957" name="adj"/>
            </a:avLst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11"/>
          <p:cNvSpPr/>
          <p:nvPr/>
        </p:nvSpPr>
        <p:spPr>
          <a:xfrm>
            <a:off x="1143143" y="99568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1"/>
          <p:cNvSpPr/>
          <p:nvPr/>
        </p:nvSpPr>
        <p:spPr>
          <a:xfrm>
            <a:off x="1232054" y="5842000"/>
            <a:ext cx="25403" cy="1866900"/>
          </a:xfrm>
          <a:prstGeom prst="roundRect">
            <a:avLst>
              <a:gd fmla="val 359957" name="adj"/>
            </a:avLst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11"/>
          <p:cNvSpPr/>
          <p:nvPr/>
        </p:nvSpPr>
        <p:spPr>
          <a:xfrm>
            <a:off x="1143143" y="8026400"/>
            <a:ext cx="203225" cy="203200"/>
          </a:xfrm>
          <a:prstGeom prst="ellipse">
            <a:avLst/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11"/>
          <p:cNvSpPr/>
          <p:nvPr/>
        </p:nvSpPr>
        <p:spPr>
          <a:xfrm>
            <a:off x="1143143" y="3759200"/>
            <a:ext cx="203225" cy="20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11"/>
          <p:cNvSpPr/>
          <p:nvPr/>
        </p:nvSpPr>
        <p:spPr>
          <a:xfrm>
            <a:off x="1232054" y="3924300"/>
            <a:ext cx="25403" cy="1854200"/>
          </a:xfrm>
          <a:prstGeom prst="roundRect">
            <a:avLst>
              <a:gd fmla="val 35995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11"/>
          <p:cNvSpPr/>
          <p:nvPr/>
        </p:nvSpPr>
        <p:spPr>
          <a:xfrm>
            <a:off x="1143143" y="5676900"/>
            <a:ext cx="203225" cy="20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11"/>
          <p:cNvSpPr/>
          <p:nvPr/>
        </p:nvSpPr>
        <p:spPr>
          <a:xfrm>
            <a:off x="1143143" y="6858000"/>
            <a:ext cx="203225" cy="203200"/>
          </a:xfrm>
          <a:prstGeom prst="ellipse">
            <a:avLst/>
          </a:prstGeom>
          <a:solidFill>
            <a:srgbClr val="8A8A8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11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76" name="Google Shape;87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77" name="Google Shape;87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sp>
        <p:nvSpPr>
          <p:cNvPr id="878" name="Google Shape;878;p12"/>
          <p:cNvSpPr/>
          <p:nvPr/>
        </p:nvSpPr>
        <p:spPr>
          <a:xfrm>
            <a:off x="1066933" y="9220200"/>
            <a:ext cx="25403" cy="1422400"/>
          </a:xfrm>
          <a:prstGeom prst="roundRect">
            <a:avLst>
              <a:gd fmla="val 359957" name="adj"/>
            </a:avLst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2"/>
          <p:cNvSpPr/>
          <p:nvPr/>
        </p:nvSpPr>
        <p:spPr>
          <a:xfrm>
            <a:off x="978022" y="105283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2"/>
          <p:cNvSpPr/>
          <p:nvPr/>
        </p:nvSpPr>
        <p:spPr>
          <a:xfrm>
            <a:off x="1066933" y="7239000"/>
            <a:ext cx="25403" cy="2108200"/>
          </a:xfrm>
          <a:prstGeom prst="roundRect">
            <a:avLst>
              <a:gd fmla="val 359957" name="adj"/>
            </a:avLst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2"/>
          <p:cNvSpPr/>
          <p:nvPr/>
        </p:nvSpPr>
        <p:spPr>
          <a:xfrm>
            <a:off x="978022" y="85979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2"/>
          <p:cNvSpPr/>
          <p:nvPr/>
        </p:nvSpPr>
        <p:spPr>
          <a:xfrm>
            <a:off x="1066933" y="5372100"/>
            <a:ext cx="25403" cy="2019300"/>
          </a:xfrm>
          <a:prstGeom prst="roundRect">
            <a:avLst>
              <a:gd fmla="val 359957" name="adj"/>
            </a:avLst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2"/>
          <p:cNvSpPr/>
          <p:nvPr/>
        </p:nvSpPr>
        <p:spPr>
          <a:xfrm>
            <a:off x="978022" y="6654800"/>
            <a:ext cx="203225" cy="203200"/>
          </a:xfrm>
          <a:prstGeom prst="ellipse">
            <a:avLst/>
          </a:prstGeom>
          <a:solidFill>
            <a:srgbClr val="ACAC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2"/>
          <p:cNvSpPr/>
          <p:nvPr/>
        </p:nvSpPr>
        <p:spPr>
          <a:xfrm>
            <a:off x="1066933" y="3695700"/>
            <a:ext cx="25403" cy="1803400"/>
          </a:xfrm>
          <a:prstGeom prst="roundRect">
            <a:avLst>
              <a:gd fmla="val 359957" name="adj"/>
            </a:avLst>
          </a:prstGeom>
          <a:solidFill>
            <a:srgbClr val="AFAFA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2"/>
          <p:cNvSpPr/>
          <p:nvPr/>
        </p:nvSpPr>
        <p:spPr>
          <a:xfrm>
            <a:off x="978022" y="4724400"/>
            <a:ext cx="203225" cy="203200"/>
          </a:xfrm>
          <a:prstGeom prst="ellipse">
            <a:avLst/>
          </a:prstGeom>
          <a:solidFill>
            <a:srgbClr val="AFAFA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2"/>
          <p:cNvSpPr/>
          <p:nvPr/>
        </p:nvSpPr>
        <p:spPr>
          <a:xfrm>
            <a:off x="978022" y="1574800"/>
            <a:ext cx="203225" cy="203200"/>
          </a:xfrm>
          <a:prstGeom prst="ellipse">
            <a:avLst/>
          </a:prstGeom>
          <a:solidFill>
            <a:srgbClr val="A8AA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2"/>
          <p:cNvSpPr/>
          <p:nvPr/>
        </p:nvSpPr>
        <p:spPr>
          <a:xfrm>
            <a:off x="1066933" y="1765300"/>
            <a:ext cx="25403" cy="1803400"/>
          </a:xfrm>
          <a:prstGeom prst="roundRect">
            <a:avLst>
              <a:gd fmla="val 359957" name="adj"/>
            </a:avLst>
          </a:prstGeom>
          <a:solidFill>
            <a:srgbClr val="A8AA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2"/>
          <p:cNvSpPr/>
          <p:nvPr/>
        </p:nvSpPr>
        <p:spPr>
          <a:xfrm>
            <a:off x="978022" y="3517900"/>
            <a:ext cx="203225" cy="203200"/>
          </a:xfrm>
          <a:prstGeom prst="ellipse">
            <a:avLst/>
          </a:prstGeom>
          <a:solidFill>
            <a:srgbClr val="A8AA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2"/>
          <p:cNvSpPr/>
          <p:nvPr/>
        </p:nvSpPr>
        <p:spPr>
          <a:xfrm>
            <a:off x="1486086" y="1333500"/>
            <a:ext cx="21922940" cy="10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0" name="Google Shape;890;p12"/>
          <p:cNvSpPr/>
          <p:nvPr/>
        </p:nvSpPr>
        <p:spPr>
          <a:xfrm>
            <a:off x="1320961" y="1676400"/>
            <a:ext cx="220584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Biomarker Characteristics:  Must change in a statistically </a:t>
            </a:r>
            <a:r>
              <a:rPr lang="en-US" sz="3200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non chaotic</a:t>
            </a:r>
            <a:r>
              <a:rPr lang="en-US" sz="32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manner  in response to interventions, including exercise, diet, sleep, lifestyle factors, drugs, supplements, etc.</a:t>
            </a:r>
            <a:endParaRPr sz="32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1" name="Google Shape;891;p12"/>
          <p:cNvSpPr/>
          <p:nvPr/>
        </p:nvSpPr>
        <p:spPr>
          <a:xfrm>
            <a:off x="1486086" y="3263900"/>
            <a:ext cx="21613868" cy="897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Wearable Data Collection: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Clarify the types of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wearables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used for continuous monitoring.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2"/>
          <p:cNvSpPr/>
          <p:nvPr/>
        </p:nvSpPr>
        <p:spPr>
          <a:xfrm>
            <a:off x="1486086" y="44323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875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Integration and Analysis: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protocols for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integrating data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from proteomics, methylation, metabolomics, and wearables.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2"/>
          <p:cNvSpPr/>
          <p:nvPr/>
        </p:nvSpPr>
        <p:spPr>
          <a:xfrm>
            <a:off x="1486086" y="63627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 Validation and Quality Assurance: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Establish procedures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data validation and quality control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to ensure accuracy and reliability.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2"/>
          <p:cNvSpPr/>
          <p:nvPr/>
        </p:nvSpPr>
        <p:spPr>
          <a:xfrm>
            <a:off x="1486086" y="82931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Reporting and Interpretation: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Outline how aging clock endpoints and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biomarker data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will be reported to researchers and study participants.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2"/>
          <p:cNvSpPr/>
          <p:nvPr/>
        </p:nvSpPr>
        <p:spPr>
          <a:xfrm>
            <a:off x="1486086" y="10223500"/>
            <a:ext cx="21613868" cy="1659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Ethical Considerations: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Address ethical concerns related to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 data collection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participant consent, and data sharing.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896" name="Google Shape;89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46368" y="1524000"/>
            <a:ext cx="457257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7" name="Google Shape;89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937209"/>
            <a:ext cx="1746471" cy="7124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8" name="Google Shape;89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899" name="Google Shape;89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0" name="Google Shape;900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1" name="Google Shape;90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2" name="Google Shape;902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3" name="Google Shape;903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4" name="Google Shape;90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5" name="Google Shape;905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6" name="Google Shape;90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7" name="Google Shape;90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8" name="Google Shape;90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851581" y="11150600"/>
            <a:ext cx="8535467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09" name="Google Shape;909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735842" y="11049000"/>
            <a:ext cx="1651206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0" name="Google Shape;910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862858" y="11176000"/>
            <a:ext cx="1524191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1" name="Google Shape;911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2" name="Google Shape;912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3" name="Google Shape;913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4" name="Google Shape;914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5" name="Google Shape;915;p1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6" name="Google Shape;916;p1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7" name="Google Shape;91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8" name="Google Shape;918;p1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19" name="Google Shape;919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0" name="Google Shape;920;p1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2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927" name="Google Shape;9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8" name="Google Shape;92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534400"/>
            <a:ext cx="7392324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29" name="Google Shape;92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559800"/>
            <a:ext cx="10237480" cy="515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0" name="Google Shape;93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0541000"/>
            <a:ext cx="1295562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1" name="Google Shape;93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502400"/>
            <a:ext cx="4496362" cy="721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2" name="Google Shape;93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3" name="Google Shape;933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4" name="Google Shape;934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5" name="Google Shape;935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6" name="Google Shape;936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7" name="Google Shape;937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8" name="Google Shape;938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39" name="Google Shape;939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0" name="Google Shape;940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1" name="Google Shape;941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2" name="Google Shape;942;p1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3" name="Google Shape;943;p1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4" name="Google Shape;944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5" name="Google Shape;945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6" name="Google Shape;946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7" name="Google Shape;947;p1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8" name="Google Shape;948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49" name="Google Shape;949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0" name="Google Shape;950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1" name="Google Shape;951;p1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52" name="Google Shape;9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13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6941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p13"/>
          <p:cNvSpPr/>
          <p:nvPr/>
        </p:nvSpPr>
        <p:spPr>
          <a:xfrm>
            <a:off x="1511489" y="1257300"/>
            <a:ext cx="21364070" cy="112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5" name="Google Shape;955;p13"/>
          <p:cNvSpPr/>
          <p:nvPr/>
        </p:nvSpPr>
        <p:spPr>
          <a:xfrm>
            <a:off x="1511489" y="12573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13"/>
          <p:cNvSpPr/>
          <p:nvPr/>
        </p:nvSpPr>
        <p:spPr>
          <a:xfrm>
            <a:off x="1511489" y="12573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Next Strategic Moves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p13"/>
          <p:cNvSpPr/>
          <p:nvPr/>
        </p:nvSpPr>
        <p:spPr>
          <a:xfrm>
            <a:off x="1511489" y="3060700"/>
            <a:ext cx="21364070" cy="93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8" name="Google Shape;958;p13"/>
          <p:cNvSpPr/>
          <p:nvPr/>
        </p:nvSpPr>
        <p:spPr>
          <a:xfrm>
            <a:off x="1511489" y="30607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59" name="Google Shape;959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3060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0" name="Google Shape;960;p1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74997" y="31242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"/>
          <p:cNvSpPr/>
          <p:nvPr/>
        </p:nvSpPr>
        <p:spPr>
          <a:xfrm>
            <a:off x="2578422" y="30607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Include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biomarkers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differentiating chronological and biological age, responsive to short-term preventative interventions and therapeutics that matter most to humans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13"/>
          <p:cNvSpPr/>
          <p:nvPr/>
        </p:nvSpPr>
        <p:spPr>
          <a:xfrm>
            <a:off x="1511489" y="5219700"/>
            <a:ext cx="22291286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63" name="Google Shape;963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5219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4" name="Google Shape;964;p1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62320" y="5283200"/>
            <a:ext cx="46043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3"/>
          <p:cNvSpPr/>
          <p:nvPr/>
        </p:nvSpPr>
        <p:spPr>
          <a:xfrm>
            <a:off x="2578422" y="5295900"/>
            <a:ext cx="21359836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Shift to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dynamic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exposome resilience biomarkers: Seek innovative methods for identification.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13"/>
          <p:cNvSpPr/>
          <p:nvPr/>
        </p:nvSpPr>
        <p:spPr>
          <a:xfrm>
            <a:off x="1511489" y="69215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67" name="Google Shape;967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6921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68" name="Google Shape;968;p1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02013" y="7017544"/>
            <a:ext cx="381048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3"/>
          <p:cNvSpPr/>
          <p:nvPr/>
        </p:nvSpPr>
        <p:spPr>
          <a:xfrm>
            <a:off x="2578422" y="69215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Incorpor</a:t>
            </a:r>
            <a:r>
              <a:rPr lang="en-US" sz="3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ate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Organ-Specific Aging Clocks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 Clinical Trials: Balancing Organ-Specific Aging with Overall Metrics. Expanding Beyond Age-Related Disease Endpoints.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13"/>
          <p:cNvSpPr/>
          <p:nvPr/>
        </p:nvSpPr>
        <p:spPr>
          <a:xfrm>
            <a:off x="1511489" y="90805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71" name="Google Shape;971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9080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72" name="Google Shape;972;p1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74997" y="91122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3"/>
          <p:cNvSpPr/>
          <p:nvPr/>
        </p:nvSpPr>
        <p:spPr>
          <a:xfrm>
            <a:off x="2578422" y="90805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It’s much easier to convince FDA and other government organizations to focus on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organ-specific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age-related deterioration than all-cause mortality.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p13"/>
          <p:cNvSpPr/>
          <p:nvPr/>
        </p:nvSpPr>
        <p:spPr>
          <a:xfrm>
            <a:off x="1511489" y="11239500"/>
            <a:ext cx="2229128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975" name="Google Shape;975;p1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11489" y="11239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76" name="Google Shape;976;p1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574997" y="11366500"/>
            <a:ext cx="635079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7" name="Google Shape;977;p13"/>
          <p:cNvSpPr/>
          <p:nvPr/>
        </p:nvSpPr>
        <p:spPr>
          <a:xfrm>
            <a:off x="2578422" y="11239500"/>
            <a:ext cx="21359836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have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organ-specific risk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assessment clocks for the Brain, Liver, Kidney, and the Immune System (Immune-Age).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3"/>
          <p:cNvSpPr txBox="1"/>
          <p:nvPr/>
        </p:nvSpPr>
        <p:spPr>
          <a:xfrm>
            <a:off x="15936187" y="123444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984" name="Google Shape;98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5" name="Google Shape;98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986" name="Google Shape;98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32229" y="10922000"/>
            <a:ext cx="9500787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7" name="Google Shape;98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8" name="Google Shape;98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89" name="Google Shape;989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0" name="Google Shape;990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1" name="Google Shape;991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2" name="Google Shape;992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3" name="Google Shape;993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4" name="Google Shape;994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5" name="Google Shape;995;p1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6" name="Google Shape;996;p1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7" name="Google Shape;997;p1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844730" y="0"/>
            <a:ext cx="7951194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8" name="Google Shape;998;p1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560445" y="0"/>
            <a:ext cx="4826603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999" name="Google Shape;999;p1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303991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0" name="Google Shape;1000;p1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303988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1" name="Google Shape;1001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2" name="Google Shape;1002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3" name="Google Shape;1003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4" name="Google Shape;1004;p1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5" name="Google Shape;1005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6" name="Google Shape;1006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7" name="Google Shape;1007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8" name="Google Shape;1008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09" name="Google Shape;1009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539892" y="4368800"/>
            <a:ext cx="8078219" cy="454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10" name="Google Shape;1010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3539892" y="4368800"/>
            <a:ext cx="8078219" cy="45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4"/>
          <p:cNvSpPr/>
          <p:nvPr/>
        </p:nvSpPr>
        <p:spPr>
          <a:xfrm>
            <a:off x="1270159" y="3530600"/>
            <a:ext cx="11812476" cy="57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4"/>
          <p:cNvSpPr/>
          <p:nvPr/>
        </p:nvSpPr>
        <p:spPr>
          <a:xfrm>
            <a:off x="1270159" y="35306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4"/>
          <p:cNvSpPr/>
          <p:nvPr/>
        </p:nvSpPr>
        <p:spPr>
          <a:xfrm>
            <a:off x="1270159" y="35306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Health Metrics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4"/>
          <p:cNvSpPr/>
          <p:nvPr/>
        </p:nvSpPr>
        <p:spPr>
          <a:xfrm>
            <a:off x="1270159" y="5334000"/>
            <a:ext cx="11812476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4"/>
          <p:cNvSpPr/>
          <p:nvPr/>
        </p:nvSpPr>
        <p:spPr>
          <a:xfrm>
            <a:off x="1270159" y="5334000"/>
            <a:ext cx="1187598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16" name="Google Shape;1016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70159" y="53340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4"/>
          <p:cNvSpPr/>
          <p:nvPr/>
        </p:nvSpPr>
        <p:spPr>
          <a:xfrm>
            <a:off x="2337092" y="5334000"/>
            <a:ext cx="11071550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Unbiased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AI models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rely on diverse demographic data. Create global, cost-effective metrics using wearables and standard blood panels for trials.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4"/>
          <p:cNvSpPr/>
          <p:nvPr/>
        </p:nvSpPr>
        <p:spPr>
          <a:xfrm>
            <a:off x="1270159" y="7467600"/>
            <a:ext cx="11647356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19" name="Google Shape;1019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70159" y="7467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20" name="Google Shape;1020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333667" y="75311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4"/>
          <p:cNvSpPr/>
          <p:nvPr/>
        </p:nvSpPr>
        <p:spPr>
          <a:xfrm>
            <a:off x="2337092" y="7467600"/>
            <a:ext cx="10715906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Efforts to enhance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aging clocks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through various data sources can yield surrogate clocks from affordable wearables and blood markers.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022" name="Google Shape;1022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5126729" y="5019005"/>
            <a:ext cx="3671339" cy="3672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23" name="Google Shape;1023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8487161" y="5019005"/>
            <a:ext cx="3689529" cy="367285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4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030" name="Google Shape;103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1" name="Google Shape;103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2" name="Google Shape;10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3" name="Google Shape;103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72546" y="8839200"/>
            <a:ext cx="7214502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4" name="Google Shape;103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81422" y="8839200"/>
            <a:ext cx="9805626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5" name="Google Shape;103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69308" y="10845800"/>
            <a:ext cx="111774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6" name="Google Shape;1036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643505" y="5943600"/>
            <a:ext cx="2743543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7" name="Google Shape;103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76986" y="13011423"/>
            <a:ext cx="2147908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8" name="Google Shape;1038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76983" y="12960623"/>
            <a:ext cx="2147886" cy="651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39" name="Google Shape;1039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0" name="Google Shape;104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1" name="Google Shape;1041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2" name="Google Shape;1042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3" name="Google Shape;1043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4" name="Google Shape;1044;p1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5" name="Google Shape;1045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6" name="Google Shape;104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7" name="Google Shape;1047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8" name="Google Shape;1048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49" name="Google Shape;1049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0" name="Google Shape;1050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1" name="Google Shape;1051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2" name="Google Shape;1052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3" name="Google Shape;1053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4" name="Google Shape;1054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5" name="Google Shape;1055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6" name="Google Shape;1056;p1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7" name="Google Shape;1057;p1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0" y="2336800"/>
            <a:ext cx="2387898" cy="97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8" name="Google Shape;1058;p1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2463800"/>
            <a:ext cx="2260883" cy="94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59" name="Google Shape;1059;p1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1651000"/>
            <a:ext cx="2260883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0" name="Google Shape;1060;p1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2065040"/>
            <a:ext cx="1846462" cy="2117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1" name="Google Shape;1061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2" name="Google Shape;1062;p1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3" name="Google Shape;1063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4" name="Google Shape;1064;p1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5" name="Google Shape;1065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6" name="Google Shape;1066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7" name="Google Shape;1067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8" name="Google Shape;1068;p1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69" name="Google Shape;1069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0" name="Google Shape;1070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1" name="Google Shape;1071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45156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2" name="Google Shape;1072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972171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3" name="Google Shape;1073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4" name="Google Shape;1074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5" name="Google Shape;1075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055232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6" name="Google Shape;1076;p1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182248" y="12319000"/>
            <a:ext cx="2794349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7" name="Google Shape;1077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8" name="Google Shape;1078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79" name="Google Shape;1079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0" name="Google Shape;1080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1" name="Google Shape;1081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2" name="Google Shape;1082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3" name="Google Shape;1083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60483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4" name="Google Shape;1084;p15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87498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5" name="Google Shape;1085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6" name="Google Shape;1086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7" name="Google Shape;1087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8" name="Google Shape;1088;p15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89" name="Google Shape;1089;p15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322312" y="10105827"/>
            <a:ext cx="628189" cy="780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0" name="Google Shape;1090;p15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322322" y="10105827"/>
            <a:ext cx="628170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1" name="Google Shape;1091;p15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019295" y="9950227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2" name="Google Shape;1092;p15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19285" y="9950227"/>
            <a:ext cx="626099" cy="739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3" name="Google Shape;1093;p15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4" name="Google Shape;1094;p15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5" name="Google Shape;1095;p15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6" name="Google Shape;1096;p15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7" name="Google Shape;1097;p15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087134" y="12446074"/>
            <a:ext cx="187708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8" name="Google Shape;1098;p1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087140" y="12446074"/>
            <a:ext cx="187714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099" name="Google Shape;1099;p15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825685" y="12166674"/>
            <a:ext cx="928093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0" name="Google Shape;1100;p15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825691" y="12166674"/>
            <a:ext cx="928090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1" name="Google Shape;1101;p15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3228793" y="12496899"/>
            <a:ext cx="303666" cy="406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2" name="Google Shape;1102;p15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28789" y="12496874"/>
            <a:ext cx="303672" cy="406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3" name="Google Shape;1103;p15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0" y="9982200"/>
            <a:ext cx="152419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4" name="Google Shape;1104;p15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0" y="10109200"/>
            <a:ext cx="1397175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5" name="Google Shape;1105;p15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0" y="10528300"/>
            <a:ext cx="978022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6" name="Google Shape;1106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7" name="Google Shape;1107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8" name="Google Shape;1108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678184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09" name="Google Shape;1109;p1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0805200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0" name="Google Shape;1110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1" name="Google Shape;1111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2" name="Google Shape;1112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3" name="Google Shape;1113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4" name="Google Shape;1114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5" name="Google Shape;1115;p15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6" name="Google Shape;1116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7" name="Google Shape;1117;p15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8" name="Google Shape;1118;p15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627155" y="838200"/>
            <a:ext cx="976614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19" name="Google Shape;1119;p15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627149" y="838200"/>
            <a:ext cx="976621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0" name="Google Shape;1120;p15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2177052" y="4648299"/>
            <a:ext cx="10153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1" name="Google Shape;1121;p15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2177046" y="4648299"/>
            <a:ext cx="10153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2" name="Google Shape;1122;p15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1821327" y="3962474"/>
            <a:ext cx="759822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3" name="Google Shape;1123;p15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821327" y="3962474"/>
            <a:ext cx="759819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4" name="Google Shape;1124;p15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2837454" y="0"/>
            <a:ext cx="154959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5" name="Google Shape;1125;p15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2964470" y="0"/>
            <a:ext cx="1422578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6" name="Google Shape;1126;p15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493511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7" name="Google Shape;1127;p15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8620527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28" name="Google Shape;1128;p15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5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15"/>
          <p:cNvSpPr/>
          <p:nvPr/>
        </p:nvSpPr>
        <p:spPr>
          <a:xfrm>
            <a:off x="3404025" y="4470400"/>
            <a:ext cx="17566296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5"/>
          <p:cNvSpPr/>
          <p:nvPr/>
        </p:nvSpPr>
        <p:spPr>
          <a:xfrm>
            <a:off x="6280935" y="4470400"/>
            <a:ext cx="11812476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5"/>
          <p:cNvSpPr/>
          <p:nvPr/>
        </p:nvSpPr>
        <p:spPr>
          <a:xfrm>
            <a:off x="3875941" y="4491567"/>
            <a:ext cx="16840348" cy="2709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Consolidation of  Existing Research Work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15"/>
          <p:cNvSpPr/>
          <p:nvPr/>
        </p:nvSpPr>
        <p:spPr>
          <a:xfrm>
            <a:off x="3336284" y="7137400"/>
            <a:ext cx="17701779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Consolidating prior research to advocate for aging biomarkers in trials, emphasizing their vital role in assessing intervention impacts on age-related processes.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15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40" name="Google Shape;11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1" name="Google Shape;114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142" name="Google Shape;114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3" name="Google Shape;114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4" name="Google Shape;114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5" name="Google Shape;114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6" name="Google Shape;114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7" name="Google Shape;1147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8" name="Google Shape;1148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49" name="Google Shape;1149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0" name="Google Shape;1150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1" name="Google Shape;1151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2" name="Google Shape;1152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3" name="Google Shape;1153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4" name="Google Shape;1154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55" name="Google Shape;1155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6"/>
          <p:cNvSpPr/>
          <p:nvPr/>
        </p:nvSpPr>
        <p:spPr>
          <a:xfrm>
            <a:off x="1968746" y="762000"/>
            <a:ext cx="1978907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600"/>
              <a:buFont typeface="Calibri"/>
              <a:buAutoNum type="arabicPeriod"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Determinants of accelerated metabolomic and epigenetic aging in a UK cohort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16"/>
          <p:cNvSpPr/>
          <p:nvPr/>
        </p:nvSpPr>
        <p:spPr>
          <a:xfrm>
            <a:off x="1968746" y="1955800"/>
            <a:ext cx="20436854" cy="106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16"/>
          <p:cNvSpPr/>
          <p:nvPr/>
        </p:nvSpPr>
        <p:spPr>
          <a:xfrm>
            <a:off x="1968746" y="1955800"/>
            <a:ext cx="20436854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16"/>
          <p:cNvSpPr/>
          <p:nvPr/>
        </p:nvSpPr>
        <p:spPr>
          <a:xfrm>
            <a:off x="1968746" y="1955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60" name="Google Shape;1160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955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1" name="Google Shape;1161;p1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14473" y="2005335"/>
            <a:ext cx="670644" cy="6629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6"/>
          <p:cNvSpPr/>
          <p:nvPr/>
        </p:nvSpPr>
        <p:spPr>
          <a:xfrm>
            <a:off x="3035679" y="1955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Metabolomic Age Model: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a model of age using metabolic profiling in a large UK cohort (N = 2,239).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16"/>
          <p:cNvSpPr/>
          <p:nvPr/>
        </p:nvSpPr>
        <p:spPr>
          <a:xfrm>
            <a:off x="1968746" y="3378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64" name="Google Shape;116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3378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5" name="Google Shape;1165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9710" y="3419153"/>
            <a:ext cx="679851" cy="67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16"/>
          <p:cNvSpPr/>
          <p:nvPr/>
        </p:nvSpPr>
        <p:spPr>
          <a:xfrm>
            <a:off x="3035679" y="3378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Validation in Finnish Cohort: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Validated the model in a Finnish cohort with repeat measurements from 2,144 individuals.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7" name="Google Shape;1167;p16"/>
          <p:cNvSpPr/>
          <p:nvPr/>
        </p:nvSpPr>
        <p:spPr>
          <a:xfrm>
            <a:off x="1968746" y="4800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68" name="Google Shape;1168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68746" y="4800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69" name="Google Shape;1169;p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95762" y="4975225"/>
            <a:ext cx="269909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0" name="Google Shape;1170;p1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86286" y="4864125"/>
            <a:ext cx="127016" cy="1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6"/>
          <p:cNvSpPr/>
          <p:nvPr/>
        </p:nvSpPr>
        <p:spPr>
          <a:xfrm>
            <a:off x="3035679" y="4800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Determinants of Accelerated Aging: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Explored factors contributing to accelerated aging, including lifestyle and psychological risk factors.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2" name="Google Shape;1172;p16"/>
          <p:cNvSpPr/>
          <p:nvPr/>
        </p:nvSpPr>
        <p:spPr>
          <a:xfrm>
            <a:off x="1968746" y="6223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73" name="Google Shape;1173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223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4" name="Google Shape;1174;p1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1873" y="63236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16"/>
          <p:cNvSpPr/>
          <p:nvPr/>
        </p:nvSpPr>
        <p:spPr>
          <a:xfrm>
            <a:off x="3035679" y="6223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Metabolomic Age Acceleration (mAA):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Found that increased mAA was associated with conditions like overweight/obesity, diabetes, heavy alcohol use, and depression.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6"/>
          <p:cNvSpPr/>
          <p:nvPr/>
        </p:nvSpPr>
        <p:spPr>
          <a:xfrm>
            <a:off x="1968746" y="7645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77" name="Google Shape;1177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7645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78" name="Google Shape;1178;p1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9710" y="7686353"/>
            <a:ext cx="679851" cy="679772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6"/>
          <p:cNvSpPr/>
          <p:nvPr/>
        </p:nvSpPr>
        <p:spPr>
          <a:xfrm>
            <a:off x="3035679" y="7645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DNA Methylation Age: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Examined DNA methylation age acceleration but found it uncorrelated with mAA.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16"/>
          <p:cNvSpPr/>
          <p:nvPr/>
        </p:nvSpPr>
        <p:spPr>
          <a:xfrm>
            <a:off x="1968746" y="9067800"/>
            <a:ext cx="2025903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81" name="Google Shape;1181;p1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68746" y="90678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16"/>
          <p:cNvSpPr/>
          <p:nvPr/>
        </p:nvSpPr>
        <p:spPr>
          <a:xfrm>
            <a:off x="2857857" y="9067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Phenotypic Age Acceleration: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Identified associations between phenotypic age acceleration and factors like heavy alcohol use, hypertension, and low income.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6"/>
          <p:cNvSpPr/>
          <p:nvPr/>
        </p:nvSpPr>
        <p:spPr>
          <a:xfrm>
            <a:off x="1968746" y="10490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184" name="Google Shape;1184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490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85" name="Google Shape;1185;p1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992562" y="10508555"/>
            <a:ext cx="714464" cy="725289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6"/>
          <p:cNvSpPr/>
          <p:nvPr/>
        </p:nvSpPr>
        <p:spPr>
          <a:xfrm>
            <a:off x="3035679" y="10490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Conclusion: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Concluded that metabolomics is a promising tool for assessing biological age, complementing established epigenetic clocks.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6"/>
          <p:cNvSpPr/>
          <p:nvPr/>
        </p:nvSpPr>
        <p:spPr>
          <a:xfrm>
            <a:off x="1968746" y="120142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6"/>
          <p:cNvSpPr/>
          <p:nvPr/>
        </p:nvSpPr>
        <p:spPr>
          <a:xfrm>
            <a:off x="1968746" y="120142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16"/>
          <p:cNvSpPr/>
          <p:nvPr/>
        </p:nvSpPr>
        <p:spPr>
          <a:xfrm>
            <a:off x="5321965" y="120142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6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196" name="Google Shape;11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97" name="Google Shape;11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198" name="Google Shape;119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199" name="Google Shape;119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0" name="Google Shape;1200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1" name="Google Shape;1201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2" name="Google Shape;1202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3" name="Google Shape;1203;p1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4" name="Google Shape;1204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5" name="Google Shape;1205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6" name="Google Shape;1206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7" name="Google Shape;1207;p1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8" name="Google Shape;1208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09" name="Google Shape;1209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0" name="Google Shape;1210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1" name="Google Shape;1211;p1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2" name="Google Shape;1212;p17"/>
          <p:cNvSpPr/>
          <p:nvPr/>
        </p:nvSpPr>
        <p:spPr>
          <a:xfrm>
            <a:off x="2019552" y="698500"/>
            <a:ext cx="2008121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2. Understanding Aging: Highlighted the potential of unsupervised learning in uncovering aging principles and dynamics from complex longitudinal data.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13" name="Google Shape;1213;p17"/>
          <p:cNvSpPr/>
          <p:nvPr/>
        </p:nvSpPr>
        <p:spPr>
          <a:xfrm>
            <a:off x="1968746" y="2768600"/>
            <a:ext cx="20436854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7"/>
          <p:cNvSpPr/>
          <p:nvPr/>
        </p:nvSpPr>
        <p:spPr>
          <a:xfrm>
            <a:off x="1968746" y="2768600"/>
            <a:ext cx="20436854" cy="8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7"/>
          <p:cNvSpPr/>
          <p:nvPr/>
        </p:nvSpPr>
        <p:spPr>
          <a:xfrm>
            <a:off x="1968746" y="2768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16" name="Google Shape;1216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768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17" name="Google Shape;1217;p1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14473" y="2818135"/>
            <a:ext cx="670644" cy="662930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7"/>
          <p:cNvSpPr/>
          <p:nvPr/>
        </p:nvSpPr>
        <p:spPr>
          <a:xfrm>
            <a:off x="3035679" y="2768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Unsupervised Learning for Aging Principles: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Utilized analytical and machine learning tools to understand aging dynamics from longitudinal data.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7"/>
          <p:cNvSpPr/>
          <p:nvPr/>
        </p:nvSpPr>
        <p:spPr>
          <a:xfrm>
            <a:off x="1968746" y="4191000"/>
            <a:ext cx="20259032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20" name="Google Shape;1220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91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1" name="Google Shape;1221;p1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15670" y="4285878"/>
            <a:ext cx="667540" cy="571872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7"/>
          <p:cNvSpPr/>
          <p:nvPr/>
        </p:nvSpPr>
        <p:spPr>
          <a:xfrm>
            <a:off x="2857857" y="419100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Dynamic Frailty Indicator (dFI):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a deep neural network model, including auto-encoder and auto-regression components, to measure aging through the dynamic frailty indicator.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7"/>
          <p:cNvSpPr/>
          <p:nvPr/>
        </p:nvSpPr>
        <p:spPr>
          <a:xfrm>
            <a:off x="1968746" y="6223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24" name="Google Shape;1224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223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5" name="Google Shape;1225;p1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70235" y="6224488"/>
            <a:ext cx="759118" cy="759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26" name="Google Shape;1226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03859" y="6412632"/>
            <a:ext cx="191395" cy="237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7"/>
          <p:cNvSpPr/>
          <p:nvPr/>
        </p:nvSpPr>
        <p:spPr>
          <a:xfrm>
            <a:off x="3035679" y="6223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Predictive Power: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Found that dFI could predict remaining lifespan, and its changes were consistent with late-life mortality patterns.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7"/>
          <p:cNvSpPr/>
          <p:nvPr/>
        </p:nvSpPr>
        <p:spPr>
          <a:xfrm>
            <a:off x="1968746" y="7645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29" name="Google Shape;1229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968746" y="7645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0" name="Google Shape;1230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95762" y="7820025"/>
            <a:ext cx="269909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1" name="Google Shape;1231;p1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286286" y="7708925"/>
            <a:ext cx="127016" cy="1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7"/>
          <p:cNvSpPr/>
          <p:nvPr/>
        </p:nvSpPr>
        <p:spPr>
          <a:xfrm>
            <a:off x="3035679" y="7645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Hallmarks of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Observed that dFI changes correlated with aging hallmarks such as frailty, inflammation markers, and senescent cell accumulation.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7"/>
          <p:cNvSpPr/>
          <p:nvPr/>
        </p:nvSpPr>
        <p:spPr>
          <a:xfrm>
            <a:off x="1968746" y="9067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34" name="Google Shape;1234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067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5" name="Google Shape;1235;p1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16377" y="9377363"/>
            <a:ext cx="666833" cy="4405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36" name="Google Shape;1236;p1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47362" y="9079706"/>
            <a:ext cx="404863" cy="4643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7"/>
          <p:cNvSpPr/>
          <p:nvPr/>
        </p:nvSpPr>
        <p:spPr>
          <a:xfrm>
            <a:off x="3035679" y="9067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Response to Interventions: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dFI responded to interventions like a high-fat diet (life-shortening) and rapamycin (life-extending), indicating its sensitivity to physiological changes.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7"/>
          <p:cNvSpPr/>
          <p:nvPr/>
        </p:nvSpPr>
        <p:spPr>
          <a:xfrm>
            <a:off x="1968746" y="10490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39" name="Google Shape;1239;p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490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40" name="Google Shape;1240;p1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31873" y="105908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7"/>
          <p:cNvSpPr/>
          <p:nvPr/>
        </p:nvSpPr>
        <p:spPr>
          <a:xfrm>
            <a:off x="3035679" y="10490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Understanding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Highlighted the potential of unsupervised learning in uncovering aging principles and dynamics from complex longitudinal data.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17"/>
          <p:cNvSpPr/>
          <p:nvPr/>
        </p:nvSpPr>
        <p:spPr>
          <a:xfrm>
            <a:off x="1968746" y="120142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17"/>
          <p:cNvSpPr/>
          <p:nvPr/>
        </p:nvSpPr>
        <p:spPr>
          <a:xfrm>
            <a:off x="1968746" y="120142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17"/>
          <p:cNvSpPr/>
          <p:nvPr/>
        </p:nvSpPr>
        <p:spPr>
          <a:xfrm>
            <a:off x="5321965" y="120142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17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251" name="Google Shape;12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2" name="Google Shape;125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253" name="Google Shape;125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4" name="Google Shape;125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5" name="Google Shape;1255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6" name="Google Shape;125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7" name="Google Shape;1257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8" name="Google Shape;1258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59" name="Google Shape;1259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0" name="Google Shape;1260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1" name="Google Shape;1261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2" name="Google Shape;1262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3" name="Google Shape;1263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4" name="Google Shape;1264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5" name="Google Shape;126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66" name="Google Shape;1266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18"/>
          <p:cNvSpPr/>
          <p:nvPr/>
        </p:nvSpPr>
        <p:spPr>
          <a:xfrm>
            <a:off x="1968746" y="660400"/>
            <a:ext cx="1983988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3. Heterogeneous aging across multiple organ systems and prediction of chronic disease and mortality 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8"/>
          <p:cNvSpPr/>
          <p:nvPr/>
        </p:nvSpPr>
        <p:spPr>
          <a:xfrm>
            <a:off x="1968746" y="2692400"/>
            <a:ext cx="20436854" cy="9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8"/>
          <p:cNvSpPr/>
          <p:nvPr/>
        </p:nvSpPr>
        <p:spPr>
          <a:xfrm>
            <a:off x="1968746" y="2692400"/>
            <a:ext cx="20436854" cy="8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18"/>
          <p:cNvSpPr/>
          <p:nvPr/>
        </p:nvSpPr>
        <p:spPr>
          <a:xfrm>
            <a:off x="1968746" y="2692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71" name="Google Shape;1271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92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72" name="Google Shape;1272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2254" y="2819400"/>
            <a:ext cx="635079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8"/>
          <p:cNvSpPr/>
          <p:nvPr/>
        </p:nvSpPr>
        <p:spPr>
          <a:xfrm>
            <a:off x="3035679" y="2692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Multisystem Biological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Studied biological aging in multiple organ systems by analyzing brain imaging and physiological data from the UK Biobank.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p18"/>
          <p:cNvSpPr/>
          <p:nvPr/>
        </p:nvSpPr>
        <p:spPr>
          <a:xfrm>
            <a:off x="1968746" y="4114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75" name="Google Shape;1275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14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76" name="Google Shape;1276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32254" y="4241800"/>
            <a:ext cx="666833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8"/>
          <p:cNvSpPr/>
          <p:nvPr/>
        </p:nvSpPr>
        <p:spPr>
          <a:xfrm>
            <a:off x="3035679" y="4114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Interconnected Organ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Discovered that an organ's biological age influences the aging process in other organ systems, indicating a multiorgan aging network.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18"/>
          <p:cNvSpPr/>
          <p:nvPr/>
        </p:nvSpPr>
        <p:spPr>
          <a:xfrm>
            <a:off x="1968746" y="5537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79" name="Google Shape;1279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7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0" name="Google Shape;1280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2254" y="5664200"/>
            <a:ext cx="666833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8"/>
          <p:cNvSpPr/>
          <p:nvPr/>
        </p:nvSpPr>
        <p:spPr>
          <a:xfrm>
            <a:off x="3035679" y="5537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Chronic Disease Profiles: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Developed normative models for biological age in different organs and identified advanced biological aging associated with 16 chronic diseases.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8"/>
          <p:cNvSpPr/>
          <p:nvPr/>
        </p:nvSpPr>
        <p:spPr>
          <a:xfrm>
            <a:off x="1968746" y="6959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83" name="Google Shape;1283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9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4" name="Google Shape;1284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32254" y="7023100"/>
            <a:ext cx="674772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8"/>
          <p:cNvSpPr/>
          <p:nvPr/>
        </p:nvSpPr>
        <p:spPr>
          <a:xfrm>
            <a:off x="3035679" y="6959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Lifestyle and Environmental Factors: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Found associations between advanced body age and lifestyle choices, environmental factors, and leukocyte telomere lengths.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18"/>
          <p:cNvSpPr/>
          <p:nvPr/>
        </p:nvSpPr>
        <p:spPr>
          <a:xfrm>
            <a:off x="1968746" y="8382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87" name="Google Shape;1287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82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88" name="Google Shape;1288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00500" y="8445500"/>
            <a:ext cx="698587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8"/>
          <p:cNvSpPr/>
          <p:nvPr/>
        </p:nvSpPr>
        <p:spPr>
          <a:xfrm>
            <a:off x="3035679" y="8382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Predictive Power: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Demonstrated that advanced biological aging can predict mortality risk, survival time, and premature death, providing valuable insights into health outcomes.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18"/>
          <p:cNvSpPr/>
          <p:nvPr/>
        </p:nvSpPr>
        <p:spPr>
          <a:xfrm>
            <a:off x="1968746" y="9804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291" name="Google Shape;1291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804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292" name="Google Shape;1292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2254" y="9899650"/>
            <a:ext cx="674772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8"/>
          <p:cNvSpPr/>
          <p:nvPr/>
        </p:nvSpPr>
        <p:spPr>
          <a:xfrm>
            <a:off x="3035679" y="9804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Early Risk Identification: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Suggested the potential for early identification of individuals at risk of aging-related health issues and strategies to address organ-specific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18"/>
          <p:cNvSpPr/>
          <p:nvPr/>
        </p:nvSpPr>
        <p:spPr>
          <a:xfrm>
            <a:off x="1968746" y="113284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18"/>
          <p:cNvSpPr/>
          <p:nvPr/>
        </p:nvSpPr>
        <p:spPr>
          <a:xfrm>
            <a:off x="1968746" y="113284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8"/>
          <p:cNvSpPr/>
          <p:nvPr/>
        </p:nvSpPr>
        <p:spPr>
          <a:xfrm>
            <a:off x="5321965" y="113284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18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303" name="Google Shape;13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4" name="Google Shape;130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305" name="Google Shape;130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6" name="Google Shape;130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7" name="Google Shape;130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8" name="Google Shape;130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09" name="Google Shape;1309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0" name="Google Shape;1310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1" name="Google Shape;1311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2" name="Google Shape;1312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3" name="Google Shape;1313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4" name="Google Shape;1314;p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5" name="Google Shape;1315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6" name="Google Shape;1316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7" name="Google Shape;1317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18" name="Google Shape;1318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9"/>
          <p:cNvSpPr/>
          <p:nvPr/>
        </p:nvSpPr>
        <p:spPr>
          <a:xfrm>
            <a:off x="1968746" y="558800"/>
            <a:ext cx="18277584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4. The Hallmarks of Aging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20" name="Google Shape;1320;p19"/>
          <p:cNvSpPr/>
          <p:nvPr/>
        </p:nvSpPr>
        <p:spPr>
          <a:xfrm>
            <a:off x="1968746" y="1803400"/>
            <a:ext cx="20436854" cy="11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9"/>
          <p:cNvSpPr/>
          <p:nvPr/>
        </p:nvSpPr>
        <p:spPr>
          <a:xfrm>
            <a:off x="1968746" y="1803400"/>
            <a:ext cx="20436854" cy="10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19"/>
          <p:cNvSpPr/>
          <p:nvPr/>
        </p:nvSpPr>
        <p:spPr>
          <a:xfrm>
            <a:off x="1968746" y="18034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23" name="Google Shape;1323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803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24" name="Google Shape;1324;p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00500" y="1898650"/>
            <a:ext cx="698587" cy="5826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9"/>
          <p:cNvSpPr/>
          <p:nvPr/>
        </p:nvSpPr>
        <p:spPr>
          <a:xfrm>
            <a:off x="3035679" y="18034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Progressive Loss of Physiological Integrity: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Aging involves a gradual decline in physiological function, increasing the risk of diseases and mortality.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19"/>
          <p:cNvSpPr/>
          <p:nvPr/>
        </p:nvSpPr>
        <p:spPr>
          <a:xfrm>
            <a:off x="1968746" y="32258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27" name="Google Shape;1327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32258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28" name="Google Shape;1328;p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32254" y="32893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19"/>
          <p:cNvSpPr/>
          <p:nvPr/>
        </p:nvSpPr>
        <p:spPr>
          <a:xfrm>
            <a:off x="3035679" y="32258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Key Risk Factor for Diseases: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Aging is the primary risk factor for major diseases like cancer, diabetes, cardiovascular issues, and neurodegenerative disorders.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9"/>
          <p:cNvSpPr/>
          <p:nvPr/>
        </p:nvSpPr>
        <p:spPr>
          <a:xfrm>
            <a:off x="1968746" y="46482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31" name="Google Shape;1331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648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32" name="Google Shape;1332;p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127516" y="4711700"/>
            <a:ext cx="444556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19"/>
          <p:cNvSpPr/>
          <p:nvPr/>
        </p:nvSpPr>
        <p:spPr>
          <a:xfrm>
            <a:off x="3035679" y="46482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Genetic and Biochemical Control: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Recent research has revealed that genetic pathways and biochemical processes play a role in controlling the rate of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19"/>
          <p:cNvSpPr/>
          <p:nvPr/>
        </p:nvSpPr>
        <p:spPr>
          <a:xfrm>
            <a:off x="1968746" y="60706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35" name="Google Shape;1335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0706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36" name="Google Shape;1336;p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31873" y="61712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9"/>
          <p:cNvSpPr/>
          <p:nvPr/>
        </p:nvSpPr>
        <p:spPr>
          <a:xfrm>
            <a:off x="3035679" y="60706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Nine Hallmarks of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Identified nine common hallmarks of aging across various organisms, particularly focusing on mammalian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19"/>
          <p:cNvSpPr/>
          <p:nvPr/>
        </p:nvSpPr>
        <p:spPr>
          <a:xfrm>
            <a:off x="1968746" y="7493000"/>
            <a:ext cx="2043685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39" name="Google Shape;1339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7493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0" name="Google Shape;1340;p1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32254" y="75565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9"/>
          <p:cNvSpPr/>
          <p:nvPr/>
        </p:nvSpPr>
        <p:spPr>
          <a:xfrm>
            <a:off x="3035679" y="749300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Hallmarks Include: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Genomic instability, telomere attrition, epigenetic changes, proteostasis loss, nutrient-sensing deregulation, mitochondrial dysfunction, cellular senescence, stem cell depletion, and altered intercellular communication.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9"/>
          <p:cNvSpPr/>
          <p:nvPr/>
        </p:nvSpPr>
        <p:spPr>
          <a:xfrm>
            <a:off x="1968746" y="95250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43" name="Google Shape;1343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525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4" name="Google Shape;1344;p1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2254" y="9747250"/>
            <a:ext cx="635079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5" name="Google Shape;1345;p19"/>
          <p:cNvSpPr/>
          <p:nvPr/>
        </p:nvSpPr>
        <p:spPr>
          <a:xfrm>
            <a:off x="3035679" y="95250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Interconnected Hallmarks: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The challenge lies in understanding how these hallmarks are interconnected and their relative contributions to the aging process.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19"/>
          <p:cNvSpPr/>
          <p:nvPr/>
        </p:nvSpPr>
        <p:spPr>
          <a:xfrm>
            <a:off x="1968746" y="10947400"/>
            <a:ext cx="20436854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47" name="Google Shape;1347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947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48" name="Google Shape;1348;p1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127516" y="11042650"/>
            <a:ext cx="444556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9"/>
          <p:cNvSpPr/>
          <p:nvPr/>
        </p:nvSpPr>
        <p:spPr>
          <a:xfrm>
            <a:off x="3035679" y="10947400"/>
            <a:ext cx="19505405" cy="1341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Pharmaceutical Targets: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ultimate goal is to find pharmaceutical targets to enhance human health during aging with minimal side effects.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19"/>
          <p:cNvSpPr/>
          <p:nvPr/>
        </p:nvSpPr>
        <p:spPr>
          <a:xfrm>
            <a:off x="1968746" y="124587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9"/>
          <p:cNvSpPr/>
          <p:nvPr/>
        </p:nvSpPr>
        <p:spPr>
          <a:xfrm>
            <a:off x="1968746" y="124587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19"/>
          <p:cNvSpPr/>
          <p:nvPr/>
        </p:nvSpPr>
        <p:spPr>
          <a:xfrm>
            <a:off x="5321965" y="124587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19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88" name="Google Shape;1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" name="Google Shape;18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839200"/>
            <a:ext cx="7468533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" name="Google Shape;19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47143" y="0"/>
            <a:ext cx="7239905" cy="368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" name="Google Shape;19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8839200"/>
            <a:ext cx="10034254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2" name="Google Shape;192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147143" y="0"/>
            <a:ext cx="7239905" cy="368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3" name="Google Shape;19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10845800"/>
            <a:ext cx="1371771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4" name="Google Shape;19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147143" y="431800"/>
            <a:ext cx="1752819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5" name="Google Shape;19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924862" y="845807"/>
            <a:ext cx="1562298" cy="2068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6" name="Google Shape;19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06451" y="11176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7" name="Google Shape;19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934642" y="762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8" name="Google Shape;198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6451" y="11176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9" name="Google Shape;199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7934642" y="7620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0" name="Google Shape;200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5321" y="10083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1" name="Google Shape;201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5321" y="10083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2" name="Google Shape;202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235479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3" name="Google Shape;203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763670" y="1803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4" name="Google Shape;204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35479" y="12217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5" name="Google Shape;205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9763670" y="1803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6" name="Google Shape;206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3708" y="12877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7" name="Google Shape;20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8391899" y="2463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8" name="Google Shape;208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3708" y="12877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09" name="Google Shape;209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391899" y="2463800"/>
            <a:ext cx="127016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0" name="Google Shape;210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674184" y="13208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1" name="Google Shape;211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202375" y="2794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2" name="Google Shape;212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674184" y="13208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3" name="Google Shape;213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2202375" y="27940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4" name="Google Shape;214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477810" y="12649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5" name="Google Shape;215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4006000" y="223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6" name="Google Shape;216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477810" y="12649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17" name="Google Shape;217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5294"/>
            </a:srgbClr>
          </a:solidFill>
          <a:ln>
            <a:noFill/>
          </a:ln>
        </p:spPr>
      </p:pic>
      <p:sp>
        <p:nvSpPr>
          <p:cNvPr id="218" name="Google Shape;218;p2"/>
          <p:cNvSpPr/>
          <p:nvPr/>
        </p:nvSpPr>
        <p:spPr>
          <a:xfrm>
            <a:off x="1663908" y="4597400"/>
            <a:ext cx="17109038" cy="4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"/>
          <p:cNvSpPr/>
          <p:nvPr/>
        </p:nvSpPr>
        <p:spPr>
          <a:xfrm>
            <a:off x="1663908" y="4597400"/>
            <a:ext cx="15318115" cy="1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583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9600"/>
              <a:buFont typeface="Poppins SemiBold"/>
              <a:buNone/>
            </a:pPr>
            <a:r>
              <a:rPr b="0" i="0" lang="en-US" sz="9600" u="none" cap="none" strike="noStrike">
                <a:solidFill>
                  <a:srgbClr val="FBFBF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Purpose</a:t>
            </a:r>
            <a:endParaRPr b="0" i="0" sz="9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1663908" y="6400800"/>
            <a:ext cx="17244522" cy="2573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BFBFB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Engaging the International Community: A Collective Effort Towards Achieving Global Consensus on Standards, Validation, and Open Decentralized Data Sharing to Use Aging Biomarkers to Assess Interventions to Extend Human Healthspan and Resilience.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"/>
          <p:cNvSpPr txBox="1"/>
          <p:nvPr/>
        </p:nvSpPr>
        <p:spPr>
          <a:xfrm>
            <a:off x="16253724" y="123444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359" name="Google Shape;13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0" name="Google Shape;13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361" name="Google Shape;136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2" name="Google Shape;136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3" name="Google Shape;136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4" name="Google Shape;136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5" name="Google Shape;136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6" name="Google Shape;1366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7" name="Google Shape;1367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8" name="Google Shape;1368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69" name="Google Shape;1369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0" name="Google Shape;1370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1" name="Google Shape;1371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2" name="Google Shape;1372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3" name="Google Shape;1373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74" name="Google Shape;1374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20"/>
          <p:cNvSpPr/>
          <p:nvPr/>
        </p:nvSpPr>
        <p:spPr>
          <a:xfrm>
            <a:off x="1968746" y="635000"/>
            <a:ext cx="18277584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5. Biological Age Estimation Using Circulating Blood Biomarkers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76" name="Google Shape;1376;p20"/>
          <p:cNvSpPr/>
          <p:nvPr/>
        </p:nvSpPr>
        <p:spPr>
          <a:xfrm>
            <a:off x="1968746" y="1993900"/>
            <a:ext cx="20436854" cy="10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20"/>
          <p:cNvSpPr/>
          <p:nvPr/>
        </p:nvSpPr>
        <p:spPr>
          <a:xfrm>
            <a:off x="1968746" y="1993900"/>
            <a:ext cx="20436854" cy="9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20"/>
          <p:cNvSpPr/>
          <p:nvPr/>
        </p:nvSpPr>
        <p:spPr>
          <a:xfrm>
            <a:off x="1968746" y="19939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79" name="Google Shape;1379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9939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0" name="Google Shape;1380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2254" y="20574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20"/>
          <p:cNvSpPr/>
          <p:nvPr/>
        </p:nvSpPr>
        <p:spPr>
          <a:xfrm>
            <a:off x="3035679" y="19939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Biological Age (BA) vs. Chronological Age: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 is a more accurate measure of physiological decline than chronological age and can be influenced by interventions.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0"/>
          <p:cNvSpPr/>
          <p:nvPr/>
        </p:nvSpPr>
        <p:spPr>
          <a:xfrm>
            <a:off x="1968746" y="3416300"/>
            <a:ext cx="20436854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83" name="Google Shape;1383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34163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4" name="Google Shape;1384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95762" y="3479800"/>
            <a:ext cx="50806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20"/>
          <p:cNvSpPr/>
          <p:nvPr/>
        </p:nvSpPr>
        <p:spPr>
          <a:xfrm>
            <a:off x="3035679" y="3416300"/>
            <a:ext cx="19505405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Blood-Based Biomarkers for BA: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Blood biomarkers are suitable for estimating BA.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20"/>
          <p:cNvSpPr/>
          <p:nvPr/>
        </p:nvSpPr>
        <p:spPr>
          <a:xfrm>
            <a:off x="1968746" y="43815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87" name="Google Shape;1387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3815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88" name="Google Shape;1388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63214" y="4460677"/>
            <a:ext cx="572582" cy="5875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20"/>
          <p:cNvSpPr/>
          <p:nvPr/>
        </p:nvSpPr>
        <p:spPr>
          <a:xfrm>
            <a:off x="3035679" y="43815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Machine Learning for BA Estimation: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Machine learning models using circulating biomarkers from the UK Biobank improve BA estimation.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0"/>
          <p:cNvSpPr/>
          <p:nvPr/>
        </p:nvSpPr>
        <p:spPr>
          <a:xfrm>
            <a:off x="1968746" y="58039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91" name="Google Shape;1391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8039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92" name="Google Shape;1392;p2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4008" y="5835650"/>
            <a:ext cx="571571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20"/>
          <p:cNvSpPr/>
          <p:nvPr/>
        </p:nvSpPr>
        <p:spPr>
          <a:xfrm>
            <a:off x="3035679" y="58039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Cox Model with 25 Biomarkers: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Elastic-Net derived Cox model with 25 selected biomarkers predicts mortality risk and outperforms the PhenoAge model by 9.2%.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0"/>
          <p:cNvSpPr/>
          <p:nvPr/>
        </p:nvSpPr>
        <p:spPr>
          <a:xfrm>
            <a:off x="1968746" y="72263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95" name="Google Shape;1395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72263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396" name="Google Shape;1396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64008" y="73215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20"/>
          <p:cNvSpPr/>
          <p:nvPr/>
        </p:nvSpPr>
        <p:spPr>
          <a:xfrm>
            <a:off x="3035679" y="72263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Clinical Assay Panels: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Using common clinical assay panels with fewer biomarkers, along with imputation, maintains predictive accuracy.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20"/>
          <p:cNvSpPr/>
          <p:nvPr/>
        </p:nvSpPr>
        <p:spPr>
          <a:xfrm>
            <a:off x="1968746" y="864870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399" name="Google Shape;1399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648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00" name="Google Shape;1400;p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1873" y="874938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20"/>
          <p:cNvSpPr/>
          <p:nvPr/>
        </p:nvSpPr>
        <p:spPr>
          <a:xfrm>
            <a:off x="3035679" y="864870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BA Definition: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BA is estimated as an age equivalent within the same-sex population, indicating an individual's mortality risk.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20"/>
          <p:cNvSpPr/>
          <p:nvPr/>
        </p:nvSpPr>
        <p:spPr>
          <a:xfrm>
            <a:off x="1968746" y="10071100"/>
            <a:ext cx="20436854" cy="1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03" name="Google Shape;1403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100711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04" name="Google Shape;1404;p20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032254" y="10166350"/>
            <a:ext cx="635079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20"/>
          <p:cNvSpPr/>
          <p:nvPr/>
        </p:nvSpPr>
        <p:spPr>
          <a:xfrm>
            <a:off x="3035679" y="10071100"/>
            <a:ext cx="19505405" cy="1341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Wide Range of BA Values: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 values can vary from 20 years younger to 20 years older than an individual's chronological age, highlighting the significance of aging signals in blood markers.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20"/>
          <p:cNvSpPr/>
          <p:nvPr/>
        </p:nvSpPr>
        <p:spPr>
          <a:xfrm>
            <a:off x="1968746" y="1158240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20"/>
          <p:cNvSpPr/>
          <p:nvPr/>
        </p:nvSpPr>
        <p:spPr>
          <a:xfrm>
            <a:off x="1968746" y="1158240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20"/>
          <p:cNvSpPr/>
          <p:nvPr/>
        </p:nvSpPr>
        <p:spPr>
          <a:xfrm>
            <a:off x="5321965" y="1158240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0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415" name="Google Shape;14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6" name="Google Shape;14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417" name="Google Shape;141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8" name="Google Shape;1418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19" name="Google Shape;141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0" name="Google Shape;1420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1" name="Google Shape;1421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2" name="Google Shape;1422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3" name="Google Shape;142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4" name="Google Shape;1424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5" name="Google Shape;1425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6" name="Google Shape;1426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7" name="Google Shape;1427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8" name="Google Shape;1428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29" name="Google Shape;1429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30" name="Google Shape;1430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21"/>
          <p:cNvSpPr/>
          <p:nvPr/>
        </p:nvSpPr>
        <p:spPr>
          <a:xfrm>
            <a:off x="2095762" y="660400"/>
            <a:ext cx="1983988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6. Longitudinal analysis of blood markers reveals progressive loss of resilience and predicts human lifespan limit</a:t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32" name="Google Shape;1432;p21"/>
          <p:cNvSpPr/>
          <p:nvPr/>
        </p:nvSpPr>
        <p:spPr>
          <a:xfrm>
            <a:off x="1968746" y="2686050"/>
            <a:ext cx="20436854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21"/>
          <p:cNvSpPr/>
          <p:nvPr/>
        </p:nvSpPr>
        <p:spPr>
          <a:xfrm>
            <a:off x="1968746" y="2686050"/>
            <a:ext cx="20436854" cy="8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21"/>
          <p:cNvSpPr/>
          <p:nvPr/>
        </p:nvSpPr>
        <p:spPr>
          <a:xfrm>
            <a:off x="1968746" y="26860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35" name="Google Shape;1435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36" name="Google Shape;1436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21"/>
          <p:cNvSpPr/>
          <p:nvPr/>
        </p:nvSpPr>
        <p:spPr>
          <a:xfrm>
            <a:off x="3035679" y="26860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CBC Measurements and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Longitudinal data from CBC measurements were analyzed to understand aging dynamics.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21"/>
          <p:cNvSpPr/>
          <p:nvPr/>
        </p:nvSpPr>
        <p:spPr>
          <a:xfrm>
            <a:off x="1968746" y="41084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39" name="Google Shape;1439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0" name="Google Shape;1440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64008" y="420370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21"/>
          <p:cNvSpPr/>
          <p:nvPr/>
        </p:nvSpPr>
        <p:spPr>
          <a:xfrm>
            <a:off x="3035679" y="41084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Dynamic Organism State Indicator (DOSI):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DOSI, a log-linear mortality estimate derived from CBC variables, served as a quantitative measure of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21"/>
          <p:cNvSpPr/>
          <p:nvPr/>
        </p:nvSpPr>
        <p:spPr>
          <a:xfrm>
            <a:off x="1968746" y="55308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43" name="Google Shape;1443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4" name="Google Shape;1444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2254" y="55943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21"/>
          <p:cNvSpPr/>
          <p:nvPr/>
        </p:nvSpPr>
        <p:spPr>
          <a:xfrm>
            <a:off x="3035679" y="55308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Physiological Resilience and Aging: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Broadening of the age-dependent DOSI distribution indicated a progressive loss of physiological resilience during aging.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21"/>
          <p:cNvSpPr/>
          <p:nvPr/>
        </p:nvSpPr>
        <p:spPr>
          <a:xfrm>
            <a:off x="1968746" y="69532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47" name="Google Shape;1447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48" name="Google Shape;1448;p21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95762" y="7048500"/>
            <a:ext cx="508063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21"/>
          <p:cNvSpPr/>
          <p:nvPr/>
        </p:nvSpPr>
        <p:spPr>
          <a:xfrm>
            <a:off x="3035679" y="69532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Predicted Critical Point: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Extrapolation suggested a critical point at 120-150 years of age, marking a complete loss of resilience.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0" name="Google Shape;1450;p21"/>
          <p:cNvSpPr/>
          <p:nvPr/>
        </p:nvSpPr>
        <p:spPr>
          <a:xfrm>
            <a:off x="1968746" y="83756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51" name="Google Shape;1451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52" name="Google Shape;1452;p21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064008" y="847090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21"/>
          <p:cNvSpPr/>
          <p:nvPr/>
        </p:nvSpPr>
        <p:spPr>
          <a:xfrm>
            <a:off x="3035679" y="83756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Confirmation by Wearable Device Data: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 of physical activity data from wearable devices independently confirmed this critical point.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21"/>
          <p:cNvSpPr/>
          <p:nvPr/>
        </p:nvSpPr>
        <p:spPr>
          <a:xfrm>
            <a:off x="1968746" y="9798050"/>
            <a:ext cx="2043685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55" name="Google Shape;1455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9798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56" name="Google Shape;1456;p2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032254" y="98615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21"/>
          <p:cNvSpPr/>
          <p:nvPr/>
        </p:nvSpPr>
        <p:spPr>
          <a:xfrm>
            <a:off x="3035679" y="979805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Intrinsic Biological Property: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criticality leading to the end of life is an intrinsic biological characteristic independent of external stress factors, representing a fundamental limit to human lifespan.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21"/>
          <p:cNvSpPr/>
          <p:nvPr/>
        </p:nvSpPr>
        <p:spPr>
          <a:xfrm>
            <a:off x="1968746" y="1193165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9" name="Google Shape;1459;p21"/>
          <p:cNvSpPr/>
          <p:nvPr/>
        </p:nvSpPr>
        <p:spPr>
          <a:xfrm>
            <a:off x="1968746" y="11931650"/>
            <a:ext cx="328547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0" name="Google Shape;1460;p21"/>
          <p:cNvSpPr/>
          <p:nvPr/>
        </p:nvSpPr>
        <p:spPr>
          <a:xfrm>
            <a:off x="5321965" y="11931650"/>
            <a:ext cx="200261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1" name="Google Shape;1461;p21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467" name="Google Shape;146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68" name="Google Shape;146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" y="0"/>
            <a:ext cx="24387048" cy="14237153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469" name="Google Shape;1469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0" name="Google Shape;147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661557" y="0"/>
            <a:ext cx="6725491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1" name="Google Shape;1471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2" name="Google Shape;1472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3" name="Google Shape;1473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4" name="Google Shape;1474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5" name="Google Shape;1475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6" name="Google Shape;1476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7" name="Google Shape;1477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8" name="Google Shape;147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79" name="Google Shape;1479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0" name="Google Shape;1480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1" name="Google Shape;1481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2" name="Google Shape;1482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22"/>
          <p:cNvSpPr/>
          <p:nvPr/>
        </p:nvSpPr>
        <p:spPr>
          <a:xfrm>
            <a:off x="2095762" y="660400"/>
            <a:ext cx="1983988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7. </a:t>
            </a: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Aging Biomarker Consortium represents a new era for aging research in China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84" name="Google Shape;1484;p22"/>
          <p:cNvSpPr/>
          <p:nvPr/>
        </p:nvSpPr>
        <p:spPr>
          <a:xfrm>
            <a:off x="1968746" y="2686050"/>
            <a:ext cx="20436854" cy="9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22"/>
          <p:cNvSpPr/>
          <p:nvPr/>
        </p:nvSpPr>
        <p:spPr>
          <a:xfrm>
            <a:off x="1968746" y="2686050"/>
            <a:ext cx="20436854" cy="8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22"/>
          <p:cNvSpPr/>
          <p:nvPr/>
        </p:nvSpPr>
        <p:spPr>
          <a:xfrm>
            <a:off x="1968746" y="26860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87" name="Google Shape;1487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88" name="Google Shape;1488;p2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22"/>
          <p:cNvSpPr/>
          <p:nvPr/>
        </p:nvSpPr>
        <p:spPr>
          <a:xfrm>
            <a:off x="3035679" y="26860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22"/>
          <p:cNvSpPr/>
          <p:nvPr/>
        </p:nvSpPr>
        <p:spPr>
          <a:xfrm>
            <a:off x="1968746" y="41084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91" name="Google Shape;1491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92" name="Google Shape;1492;p2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64008" y="420370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22"/>
          <p:cNvSpPr/>
          <p:nvPr/>
        </p:nvSpPr>
        <p:spPr>
          <a:xfrm>
            <a:off x="3035679" y="5392208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22"/>
          <p:cNvSpPr/>
          <p:nvPr/>
        </p:nvSpPr>
        <p:spPr>
          <a:xfrm>
            <a:off x="1968746" y="55308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95" name="Google Shape;1495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496" name="Google Shape;1496;p2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57962" y="582295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22"/>
          <p:cNvSpPr/>
          <p:nvPr/>
        </p:nvSpPr>
        <p:spPr>
          <a:xfrm>
            <a:off x="2995457" y="4135362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22"/>
          <p:cNvSpPr/>
          <p:nvPr/>
        </p:nvSpPr>
        <p:spPr>
          <a:xfrm>
            <a:off x="1968746" y="69532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499" name="Google Shape;1499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0" name="Google Shape;1500;p22"/>
          <p:cNvSpPr/>
          <p:nvPr/>
        </p:nvSpPr>
        <p:spPr>
          <a:xfrm>
            <a:off x="3035679" y="69532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22"/>
          <p:cNvSpPr/>
          <p:nvPr/>
        </p:nvSpPr>
        <p:spPr>
          <a:xfrm>
            <a:off x="1968746" y="8375650"/>
            <a:ext cx="20436854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02" name="Google Shape;1502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03" name="Google Shape;1503;p2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4008" y="770255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22"/>
          <p:cNvSpPr/>
          <p:nvPr/>
        </p:nvSpPr>
        <p:spPr>
          <a:xfrm>
            <a:off x="3035679" y="8375650"/>
            <a:ext cx="1950540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22"/>
          <p:cNvSpPr/>
          <p:nvPr/>
        </p:nvSpPr>
        <p:spPr>
          <a:xfrm>
            <a:off x="1968746" y="9798050"/>
            <a:ext cx="20436854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06" name="Google Shape;1506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8254" y="10255703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07" name="Google Shape;1507;p2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117948" y="97790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2"/>
          <p:cNvSpPr/>
          <p:nvPr/>
        </p:nvSpPr>
        <p:spPr>
          <a:xfrm>
            <a:off x="3035679" y="9798050"/>
            <a:ext cx="19505405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22"/>
          <p:cNvSpPr/>
          <p:nvPr/>
        </p:nvSpPr>
        <p:spPr>
          <a:xfrm>
            <a:off x="1968746" y="11931650"/>
            <a:ext cx="5220352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22"/>
          <p:cNvSpPr/>
          <p:nvPr/>
        </p:nvSpPr>
        <p:spPr>
          <a:xfrm>
            <a:off x="1831871" y="12050050"/>
            <a:ext cx="32856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22"/>
          <p:cNvSpPr/>
          <p:nvPr/>
        </p:nvSpPr>
        <p:spPr>
          <a:xfrm>
            <a:off x="5398180" y="11931650"/>
            <a:ext cx="29460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b="0" i="0" lang="en-US" sz="3200" u="sng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view Link</a:t>
            </a:r>
            <a:endParaRPr b="0" i="0" sz="3200" u="none" cap="none" strike="noStrike">
              <a:solidFill>
                <a:srgbClr val="00B4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22"/>
          <p:cNvSpPr txBox="1"/>
          <p:nvPr/>
        </p:nvSpPr>
        <p:spPr>
          <a:xfrm>
            <a:off x="3274058" y="2627994"/>
            <a:ext cx="19049109" cy="1354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Biomarkers can be classified into six  categories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physiological characteristics;  imaging traits; histological features; cellular alterations; molecular changes; and secretory factors.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22"/>
          <p:cNvSpPr txBox="1"/>
          <p:nvPr/>
        </p:nvSpPr>
        <p:spPr>
          <a:xfrm>
            <a:off x="3249489" y="3978870"/>
            <a:ext cx="19810243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These six categories provide 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framework for mechanistic studies of the  fundamental principles of aging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that uncover  cellular and molecular insights into regulatory  networks that govern the aging process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22"/>
          <p:cNvSpPr txBox="1"/>
          <p:nvPr/>
        </p:nvSpPr>
        <p:spPr>
          <a:xfrm>
            <a:off x="3274058" y="5725120"/>
            <a:ext cx="18754344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Integrating  multi-omics data, including (single-cell) tran-scriptome, proteome, epigenome, metabo-lome, metagenome and phenome data  to launch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Aging Index initiative aided  by Artificial Intelligence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22"/>
          <p:cNvSpPr txBox="1"/>
          <p:nvPr/>
        </p:nvSpPr>
        <p:spPr>
          <a:xfrm>
            <a:off x="3274555" y="7639512"/>
            <a:ext cx="18753847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ABC will establish an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accurate biological-age-evaluation system  for the Chinese population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which can serve as a foundation for future collaboration with  other aging research consortia worldwide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22"/>
          <p:cNvSpPr txBox="1"/>
          <p:nvPr/>
        </p:nvSpPr>
        <p:spPr>
          <a:xfrm>
            <a:off x="3289874" y="9652906"/>
            <a:ext cx="18722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consortium seeks to build closer partnerships for health cooperation, connectivity, green development, openness, diversity and </a:t>
            </a: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inclusiveness to advance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understanding of aging and to extend the healthspan of humans in a community of common health for mankind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22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523" name="Google Shape;1523;g2a66cdc1780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4" name="Google Shape;1524;g2a66cdc1780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323" y="37925"/>
            <a:ext cx="24387048" cy="14237154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525" name="Google Shape;1525;g2a66cdc1780_0_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4302" y="508000"/>
            <a:ext cx="5652206" cy="565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6" name="Google Shape;1526;g2a66cdc1780_0_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420207" y="-150050"/>
            <a:ext cx="6725493" cy="3041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7" name="Google Shape;1527;g2a66cdc1780_0_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964470" y="127000"/>
            <a:ext cx="1422578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8" name="Google Shape;1528;g2a66cdc1780_0_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82996" y="0"/>
            <a:ext cx="1004052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29" name="Google Shape;1529;g2a66cdc1780_0_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0" name="Google Shape;1530;g2a66cdc1780_0_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708013" y="2463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1" name="Google Shape;1531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2" name="Google Shape;1532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4133016" y="127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3" name="Google Shape;1533;g2a66cdc1780_0_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4" name="Google Shape;1534;g2a66cdc1780_0_1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320115" y="2235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5" name="Google Shape;1535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6" name="Google Shape;1536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54794" y="1320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7" name="Google Shape;1537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38" name="Google Shape;1538;g2a66cdc1780_0_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25365" y="965200"/>
            <a:ext cx="127016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g2a66cdc1780_0_19"/>
          <p:cNvSpPr/>
          <p:nvPr/>
        </p:nvSpPr>
        <p:spPr>
          <a:xfrm>
            <a:off x="2032237" y="978050"/>
            <a:ext cx="19839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8.  The  AFAR FAST initiative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rgbClr val="00B4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rgbClr val="00B4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br>
              <a:rPr b="0" i="0" lang="en-US" sz="3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b="0" i="0" sz="36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40" name="Google Shape;1540;g2a66cdc1780_0_19"/>
          <p:cNvSpPr/>
          <p:nvPr/>
        </p:nvSpPr>
        <p:spPr>
          <a:xfrm>
            <a:off x="1968746" y="2686050"/>
            <a:ext cx="20436900" cy="9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3200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41" name="Google Shape;1541;g2a66cdc1780_0_19"/>
          <p:cNvSpPr/>
          <p:nvPr/>
        </p:nvSpPr>
        <p:spPr>
          <a:xfrm>
            <a:off x="1968746" y="2686050"/>
            <a:ext cx="20436900" cy="89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2" name="Google Shape;1542;g2a66cdc1780_0_19"/>
          <p:cNvSpPr/>
          <p:nvPr/>
        </p:nvSpPr>
        <p:spPr>
          <a:xfrm>
            <a:off x="1968746" y="26860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43" name="Google Shape;1543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26860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44" name="Google Shape;1544;g2a66cdc1780_0_1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31873" y="2786732"/>
            <a:ext cx="634453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g2a66cdc1780_0_19"/>
          <p:cNvSpPr/>
          <p:nvPr/>
        </p:nvSpPr>
        <p:spPr>
          <a:xfrm>
            <a:off x="3035679" y="26860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g2a66cdc1780_0_19"/>
          <p:cNvSpPr/>
          <p:nvPr/>
        </p:nvSpPr>
        <p:spPr>
          <a:xfrm>
            <a:off x="1968746" y="41084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47" name="Google Shape;1547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41084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48" name="Google Shape;1548;g2a66cdc1780_0_1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17952" y="4203700"/>
            <a:ext cx="4138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g2a66cdc1780_0_19"/>
          <p:cNvSpPr/>
          <p:nvPr/>
        </p:nvSpPr>
        <p:spPr>
          <a:xfrm>
            <a:off x="3035679" y="5392208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g2a66cdc1780_0_19"/>
          <p:cNvSpPr/>
          <p:nvPr/>
        </p:nvSpPr>
        <p:spPr>
          <a:xfrm>
            <a:off x="1968746" y="6207313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551" name="Google Shape;1551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55308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52" name="Google Shape;1552;g2a66cdc1780_0_1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32262" y="59690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g2a66cdc1780_0_19"/>
          <p:cNvSpPr/>
          <p:nvPr/>
        </p:nvSpPr>
        <p:spPr>
          <a:xfrm>
            <a:off x="1968746" y="69532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 " id="1554" name="Google Shape;1554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695325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5" name="Google Shape;1555;g2a66cdc1780_0_19"/>
          <p:cNvSpPr/>
          <p:nvPr/>
        </p:nvSpPr>
        <p:spPr>
          <a:xfrm>
            <a:off x="3274054" y="6139513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trial seeks to establish aging as a treatable condition and gain FDA approval for aging as an indication for treatment.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6" name="Google Shape;1556;g2a66cdc1780_0_19"/>
          <p:cNvSpPr/>
          <p:nvPr/>
        </p:nvSpPr>
        <p:spPr>
          <a:xfrm>
            <a:off x="1968746" y="8375650"/>
            <a:ext cx="204369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57" name="Google Shape;1557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68746" y="8375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58" name="Google Shape;1558;g2a66cdc1780_0_1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064008" y="7702550"/>
            <a:ext cx="571571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g2a66cdc1780_0_19"/>
          <p:cNvSpPr/>
          <p:nvPr/>
        </p:nvSpPr>
        <p:spPr>
          <a:xfrm>
            <a:off x="3035679" y="8375650"/>
            <a:ext cx="195054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g2a66cdc1780_0_19"/>
          <p:cNvSpPr/>
          <p:nvPr/>
        </p:nvSpPr>
        <p:spPr>
          <a:xfrm>
            <a:off x="1968746" y="9798050"/>
            <a:ext cx="204369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561" name="Google Shape;1561;g2a66cdc1780_0_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8254" y="10255703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g2a66cdc1780_0_19"/>
          <p:cNvSpPr/>
          <p:nvPr/>
        </p:nvSpPr>
        <p:spPr>
          <a:xfrm>
            <a:off x="3035679" y="9798050"/>
            <a:ext cx="195054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g2a66cdc1780_0_19"/>
          <p:cNvSpPr/>
          <p:nvPr/>
        </p:nvSpPr>
        <p:spPr>
          <a:xfrm>
            <a:off x="1968753" y="11931650"/>
            <a:ext cx="89601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3200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64" name="Google Shape;1564;g2a66cdc1780_0_19"/>
          <p:cNvSpPr/>
          <p:nvPr/>
        </p:nvSpPr>
        <p:spPr>
          <a:xfrm>
            <a:off x="1831879" y="12050050"/>
            <a:ext cx="65085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187"/>
              </a:lnSpc>
              <a:spcBef>
                <a:spcPts val="0"/>
              </a:spcBef>
              <a:spcAft>
                <a:spcPts val="0"/>
              </a:spcAft>
              <a:buClr>
                <a:srgbClr val="00B4FF"/>
              </a:buClr>
              <a:buSzPts val="3200"/>
              <a:buFont typeface="Poppins Medium"/>
              <a:buNone/>
            </a:pPr>
            <a:r>
              <a:rPr lang="en-US" sz="3200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Reference Link  </a:t>
            </a:r>
            <a:r>
              <a:rPr lang="en-US" sz="3200" u="sng">
                <a:solidFill>
                  <a:schemeClr val="hlink"/>
                </a:solidFill>
                <a:latin typeface="Poppins Medium"/>
                <a:ea typeface="Poppins Medium"/>
                <a:cs typeface="Poppins Medium"/>
                <a:sym typeface="Poppins Medium"/>
                <a:hlinkClick r:id="rId17"/>
              </a:rPr>
              <a:t>View Link​:</a:t>
            </a:r>
            <a:endParaRPr sz="3200">
              <a:solidFill>
                <a:srgbClr val="00B4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65" name="Google Shape;1565;g2a66cdc1780_0_19"/>
          <p:cNvSpPr txBox="1"/>
          <p:nvPr/>
        </p:nvSpPr>
        <p:spPr>
          <a:xfrm>
            <a:off x="3274058" y="2627994"/>
            <a:ext cx="19049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American Federation for Aging Research (AFAR) focuses on advancing aging research through grant programs, fellowships, and leading studies like the FAST Initiative, Tame Trial​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6" name="Google Shape;1566;g2a66cdc1780_0_19"/>
          <p:cNvSpPr txBox="1"/>
          <p:nvPr/>
        </p:nvSpPr>
        <p:spPr>
          <a:xfrm>
            <a:off x="3274539" y="3998870"/>
            <a:ext cx="19810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TAME (Targeting Aging with Metformin) Trial is a significant six-year clinical trial across 14 research institutions, aiming to test if metformin can delay the progression of age-related chronic diseases in individuals aged 65-79​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7" name="Google Shape;1567;g2a66cdc1780_0_19"/>
          <p:cNvSpPr txBox="1"/>
          <p:nvPr/>
        </p:nvSpPr>
        <p:spPr>
          <a:xfrm>
            <a:off x="3274555" y="7639512"/>
            <a:ext cx="18753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successful outcome of the TAME Trial could open up new avenues for treatments targeting the biology of aging, thus potentially revolutionizing the future of healthy aging and biotech innovation.​</a:t>
            </a:r>
            <a:endParaRPr sz="3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8" name="Google Shape;1568;g2a66cdc1780_0_19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574" name="Google Shape;15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5" name="Google Shape;157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576" name="Google Shape;157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32229" y="10922000"/>
            <a:ext cx="9500787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7" name="Google Shape;157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8" name="Google Shape;157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88273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79" name="Google Shape;157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0" name="Google Shape;1580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274159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1" name="Google Shape;1581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2" name="Google Shape;1582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329391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3" name="Google Shape;1583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4" name="Google Shape;1584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481810" y="13309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5" name="Google Shape;1585;p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6" name="Google Shape;1586;p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9153994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7" name="Google Shape;1587;p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844730" y="0"/>
            <a:ext cx="7951194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8" name="Google Shape;1588;p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9560445" y="0"/>
            <a:ext cx="4826603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89" name="Google Shape;1589;p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303991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0" name="Google Shape;1590;p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2303988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1" name="Google Shape;1591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2" name="Google Shape;159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3" name="Google Shape;1593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4" name="Google Shape;1594;p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5" name="Google Shape;1595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6" name="Google Shape;1596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7" name="Google Shape;1597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8" name="Google Shape;1598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599" name="Google Shape;1599;p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350369" y="4648200"/>
            <a:ext cx="4407451" cy="440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00" name="Google Shape;1600;p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590641" y="5072063"/>
            <a:ext cx="3926909" cy="3559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01" name="Google Shape;1601;p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8668726" y="5824240"/>
            <a:ext cx="1752568" cy="10780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02" name="Google Shape;1602;p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080146" y="6706270"/>
            <a:ext cx="294047" cy="2940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03" name="Google Shape;1603;p2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8513624" y="5604545"/>
            <a:ext cx="517004" cy="516930"/>
          </a:xfrm>
          <a:prstGeom prst="rect">
            <a:avLst/>
          </a:prstGeom>
          <a:noFill/>
          <a:ln>
            <a:noFill/>
          </a:ln>
        </p:spPr>
      </p:pic>
      <p:sp>
        <p:nvSpPr>
          <p:cNvPr id="1604" name="Google Shape;1604;p23"/>
          <p:cNvSpPr/>
          <p:nvPr/>
        </p:nvSpPr>
        <p:spPr>
          <a:xfrm>
            <a:off x="1384473" y="3670300"/>
            <a:ext cx="14009851" cy="63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23"/>
          <p:cNvSpPr/>
          <p:nvPr/>
        </p:nvSpPr>
        <p:spPr>
          <a:xfrm>
            <a:off x="1384473" y="36703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23"/>
          <p:cNvSpPr/>
          <p:nvPr/>
        </p:nvSpPr>
        <p:spPr>
          <a:xfrm>
            <a:off x="1384473" y="36703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Stakeholder Roadmap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23"/>
          <p:cNvSpPr/>
          <p:nvPr/>
        </p:nvSpPr>
        <p:spPr>
          <a:xfrm>
            <a:off x="1384473" y="5473700"/>
            <a:ext cx="14009851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23"/>
          <p:cNvSpPr/>
          <p:nvPr/>
        </p:nvSpPr>
        <p:spPr>
          <a:xfrm>
            <a:off x="1384473" y="5473700"/>
            <a:ext cx="1400985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09" name="Google Shape;1609;p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84473" y="54737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10" name="Google Shape;1610;p2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447981" y="5568950"/>
            <a:ext cx="635079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23"/>
          <p:cNvSpPr/>
          <p:nvPr/>
        </p:nvSpPr>
        <p:spPr>
          <a:xfrm>
            <a:off x="2451406" y="5473700"/>
            <a:ext cx="13078401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Utilize existing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D2C apps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decentralized clinical trials, showcasing a cost-effective, personalized trial model with reduced regulatory hurdles worldwide.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23"/>
          <p:cNvSpPr/>
          <p:nvPr/>
        </p:nvSpPr>
        <p:spPr>
          <a:xfrm>
            <a:off x="1384473" y="7607300"/>
            <a:ext cx="14009851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1613" name="Google Shape;1613;p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84473" y="76073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14" name="Google Shape;1614;p2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47981" y="76708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5" name="Google Shape;1615;p23"/>
          <p:cNvSpPr/>
          <p:nvPr/>
        </p:nvSpPr>
        <p:spPr>
          <a:xfrm>
            <a:off x="2451406" y="7607300"/>
            <a:ext cx="13078401" cy="2573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Demonstrate that our aging metrics lead to decreased disease and death risk, validating the efficacy of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"/>
                <a:ea typeface="Poppins"/>
                <a:cs typeface="Poppins"/>
                <a:sym typeface="Poppins"/>
              </a:rPr>
              <a:t>decentralized trials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diverse variables and maintaining data privacy through advanced techniques.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23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622" name="Google Shape;162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3" name="Google Shape;16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4" name="Google Shape;162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625" name="Google Shape;162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172546" y="8839200"/>
            <a:ext cx="7214502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6" name="Google Shape;162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581422" y="8839200"/>
            <a:ext cx="9805626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7" name="Google Shape;162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69308" y="10845800"/>
            <a:ext cx="1117740" cy="28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8" name="Google Shape;1628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643505" y="5943600"/>
            <a:ext cx="2743543" cy="680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29" name="Google Shape;1629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76986" y="13011423"/>
            <a:ext cx="2147908" cy="651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0" name="Google Shape;1630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776983" y="12960623"/>
            <a:ext cx="2147886" cy="6513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1" name="Google Shape;1631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2" name="Google Shape;1632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82210" y="11176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3" name="Google Shape;1633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4" name="Google Shape;1634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548743" y="1008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5" name="Google Shape;1635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6" name="Google Shape;1636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227778" y="12217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7" name="Google Shape;1637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8" name="Google Shape;1638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599550" y="12877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39" name="Google Shape;1639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0" name="Google Shape;1640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9839880" y="13182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1" name="Google Shape;1641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2" name="Google Shape;1642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010851" y="12623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3" name="Google Shape;1643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4" name="Google Shape;1644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99150" y="792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5" name="Google Shape;1645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6" name="Google Shape;1646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6715289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7" name="Google Shape;1647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8" name="Google Shape;1648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371346" y="12522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49" name="Google Shape;1649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0" y="2336800"/>
            <a:ext cx="2387898" cy="970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0" name="Google Shape;1650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2463800"/>
            <a:ext cx="2260883" cy="947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1" name="Google Shape;1651;p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1651000"/>
            <a:ext cx="2260883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2" name="Google Shape;1652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2065040"/>
            <a:ext cx="1846462" cy="2117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3" name="Google Shape;1653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4" name="Google Shape;1654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965324" y="98806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5" name="Google Shape;1655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6" name="Google Shape;1656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6213" y="9169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7" name="Google Shape;1657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8" name="Google Shape;1658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52819" y="4114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59" name="Google Shape;1659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0" name="Google Shape;1660;p2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711286" y="7315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1" name="Google Shape;1661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2" name="Google Shape;1662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9898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3" name="Google Shape;1663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845156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4" name="Google Shape;1664;p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972171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5" name="Google Shape;1665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6" name="Google Shape;1666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448366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7" name="Google Shape;1667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5055232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8" name="Google Shape;1668;p2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182248" y="12319000"/>
            <a:ext cx="2794349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69" name="Google Shape;1669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0" name="Google Shape;1670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6693737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1" name="Google Shape;1671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2" name="Google Shape;1672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483660" y="9436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3" name="Google Shape;1673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4" name="Google Shape;1674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14314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5" name="Google Shape;1675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60483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6" name="Google Shape;1676;p2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787498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7" name="Google Shape;1677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8" name="Google Shape;1678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206651" y="8293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79" name="Google Shape;1679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0" name="Google Shape;1680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206651" y="105283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1" name="Google Shape;1681;p2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5322312" y="10105827"/>
            <a:ext cx="628189" cy="7807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2" name="Google Shape;1682;p2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5322322" y="10105827"/>
            <a:ext cx="628170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3" name="Google Shape;1683;p2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5019295" y="9950227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4" name="Google Shape;1684;p2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019285" y="9950227"/>
            <a:ext cx="626099" cy="739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5" name="Google Shape;1685;p2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6" name="Google Shape;1686;p2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930641" y="8788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7" name="Google Shape;1687;p2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8" name="Google Shape;1688;p2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36633" y="8788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89" name="Google Shape;1689;p2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3087134" y="12446074"/>
            <a:ext cx="187708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0" name="Google Shape;1690;p2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087140" y="12446074"/>
            <a:ext cx="187714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1" name="Google Shape;1691;p2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825685" y="12166674"/>
            <a:ext cx="928093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2" name="Google Shape;1692;p2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825691" y="12166674"/>
            <a:ext cx="928090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3" name="Google Shape;1693;p2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3228793" y="12496899"/>
            <a:ext cx="303666" cy="406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4" name="Google Shape;1694;p2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28789" y="12496874"/>
            <a:ext cx="303672" cy="406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5" name="Google Shape;1695;p2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0" y="9982200"/>
            <a:ext cx="1524191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6" name="Google Shape;1696;p2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0" y="10109200"/>
            <a:ext cx="1397175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7" name="Google Shape;1697;p2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0" y="10528300"/>
            <a:ext cx="978022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8" name="Google Shape;1698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699" name="Google Shape;1699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16689" y="139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0" name="Google Shape;1700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678184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1" name="Google Shape;1701;p2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0805200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2" name="Google Shape;1702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3" name="Google Shape;1703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1231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4" name="Google Shape;1704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5" name="Google Shape;1705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0132016" y="139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6" name="Google Shape;1706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7" name="Google Shape;1707;p2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9014276" y="1231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8" name="Google Shape;1708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09" name="Google Shape;1709;p2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1224353" y="3441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0" name="Google Shape;1710;p2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627155" y="838200"/>
            <a:ext cx="976614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1" name="Google Shape;1711;p2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627149" y="838200"/>
            <a:ext cx="976621" cy="761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2" name="Google Shape;1712;p24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2177052" y="4648299"/>
            <a:ext cx="10153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3" name="Google Shape;1713;p24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22177046" y="4648299"/>
            <a:ext cx="10153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4" name="Google Shape;1714;p24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21821327" y="3962474"/>
            <a:ext cx="759822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5" name="Google Shape;1715;p24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1821327" y="3962474"/>
            <a:ext cx="759819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6" name="Google Shape;1716;p24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2837454" y="0"/>
            <a:ext cx="154959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7" name="Google Shape;1717;p24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2964470" y="0"/>
            <a:ext cx="1422578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8" name="Google Shape;1718;p2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493511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19" name="Google Shape;1719;p2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8620527" y="0"/>
            <a:ext cx="2819752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24"/>
          <p:cNvSpPr/>
          <p:nvPr/>
        </p:nvSpPr>
        <p:spPr>
          <a:xfrm>
            <a:off x="3696162" y="4610100"/>
            <a:ext cx="18074359" cy="34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24"/>
          <p:cNvSpPr/>
          <p:nvPr/>
        </p:nvSpPr>
        <p:spPr>
          <a:xfrm>
            <a:off x="6827103" y="46101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24"/>
          <p:cNvSpPr/>
          <p:nvPr/>
        </p:nvSpPr>
        <p:spPr>
          <a:xfrm>
            <a:off x="6691620" y="46101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End Goal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24"/>
          <p:cNvSpPr/>
          <p:nvPr/>
        </p:nvSpPr>
        <p:spPr>
          <a:xfrm>
            <a:off x="3628420" y="6235700"/>
            <a:ext cx="18209843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obtain validated regulatory approval for aging clocks/biomarkers as surrogate endpoints and to test various aging drugs and lifestyle interventions, creating models that can inform personalized health optimization protocols.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24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730" name="Google Shape;17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1" name="Google Shape;173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8534400"/>
            <a:ext cx="7392324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2" name="Google Shape;173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559800"/>
            <a:ext cx="10237480" cy="515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3" name="Google Shape;173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0541000"/>
            <a:ext cx="1295562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4" name="Google Shape;173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465683" y="3048000"/>
            <a:ext cx="1676610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5" name="Google Shape;173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67192" y="3462040"/>
            <a:ext cx="1562298" cy="2094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6" name="Google Shape;1736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6502400"/>
            <a:ext cx="4496362" cy="721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7" name="Google Shape;1737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465683" y="0"/>
            <a:ext cx="2921365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8" name="Google Shape;1738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39" name="Google Shape;1739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176972" y="3403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0" name="Google Shape;1740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30241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1" name="Google Shape;1741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176972" y="3403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2" name="Google Shape;1742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3" name="Google Shape;1743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735842" y="2286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4" name="Google Shape;1744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89111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5" name="Google Shape;1745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735842" y="2286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6" name="Google Shape;1746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7" name="Google Shape;1747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031404" y="4419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8" name="Google Shape;1748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84673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49" name="Google Shape;1749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031404" y="4419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0" name="Google Shape;1750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1" name="Google Shape;1751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659632" y="510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2" name="Google Shape;1752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12902" y="12598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3" name="Google Shape;1753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659632" y="510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4" name="Google Shape;1754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5" name="Google Shape;1755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623378" y="129032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6" name="Google Shape;1756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7" name="Google Shape;1757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427003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8" name="Google Shape;1758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59" name="Google Shape;1759;p2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438705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0" name="Google Shape;1760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1" name="Google Shape;1761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90724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2" name="Google Shape;1762;p2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3" name="Google Shape;1763;p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39105" y="114808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4" name="Google Shape;1764;p2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5" name="Google Shape;1765;p2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514914" y="13563600"/>
            <a:ext cx="7621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66" name="Google Shape;1766;p25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sp>
        <p:nvSpPr>
          <p:cNvPr id="1767" name="Google Shape;1767;p25"/>
          <p:cNvSpPr/>
          <p:nvPr/>
        </p:nvSpPr>
        <p:spPr>
          <a:xfrm>
            <a:off x="4661483" y="2400300"/>
            <a:ext cx="15076784" cy="89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25"/>
          <p:cNvSpPr/>
          <p:nvPr/>
        </p:nvSpPr>
        <p:spPr>
          <a:xfrm>
            <a:off x="9678610" y="2400300"/>
            <a:ext cx="504253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9" name="Google Shape;1769;p25"/>
          <p:cNvSpPr/>
          <p:nvPr/>
        </p:nvSpPr>
        <p:spPr>
          <a:xfrm>
            <a:off x="9678610" y="2400300"/>
            <a:ext cx="5313497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Questions??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0" name="Google Shape;1770;p25"/>
          <p:cNvSpPr/>
          <p:nvPr/>
        </p:nvSpPr>
        <p:spPr>
          <a:xfrm>
            <a:off x="4661483" y="4229100"/>
            <a:ext cx="15076784" cy="7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25"/>
          <p:cNvSpPr/>
          <p:nvPr/>
        </p:nvSpPr>
        <p:spPr>
          <a:xfrm>
            <a:off x="4661483" y="4229100"/>
            <a:ext cx="1521226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AutoNum type="arabicPeriod"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can we encourage more international collaboration in the field of aging biomarkers for clinical trials?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25"/>
          <p:cNvSpPr/>
          <p:nvPr/>
        </p:nvSpPr>
        <p:spPr>
          <a:xfrm>
            <a:off x="4661483" y="5981700"/>
            <a:ext cx="1521226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2. Are there any challenges or barriers to adopting aging biomarkers in clinical trials on a global scale, and how can we address them?</a:t>
            </a:r>
            <a:endParaRPr b="0" i="0" sz="32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73" name="Google Shape;1773;p25"/>
          <p:cNvSpPr/>
          <p:nvPr/>
        </p:nvSpPr>
        <p:spPr>
          <a:xfrm>
            <a:off x="4661483" y="7734300"/>
            <a:ext cx="15212268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3. In what ways can the research community and pharmaceutical companies contribute to advancing the use of aging biomarkers in clinical trials?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4" name="Google Shape;1774;p25"/>
          <p:cNvSpPr/>
          <p:nvPr/>
        </p:nvSpPr>
        <p:spPr>
          <a:xfrm>
            <a:off x="4661483" y="10096500"/>
            <a:ext cx="1521226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4. What examples or success stories of using aging biomarkers in trials can be shared to inspire further collaboration and adoption?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5" name="Google Shape;1775;p25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1781" name="Google Shape;178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2" name="Google Shape;178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927600"/>
            <a:ext cx="16181822" cy="878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3" name="Google Shape;178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054600"/>
            <a:ext cx="16080210" cy="866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4" name="Google Shape;178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749800"/>
            <a:ext cx="1447981" cy="210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5" name="Google Shape;178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4876800"/>
            <a:ext cx="1346368" cy="180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6" name="Google Shape;1786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3205" y="5543550"/>
            <a:ext cx="1610004" cy="1811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7" name="Google Shape;1787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3205" y="5543550"/>
            <a:ext cx="1610004" cy="18110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8" name="Google Shape;1788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6807200"/>
            <a:ext cx="2235479" cy="429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89" name="Google Shape;1789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0" y="6934200"/>
            <a:ext cx="2108464" cy="401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0" name="Google Shape;1790;p2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595549" y="13233400"/>
            <a:ext cx="5944343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1" name="Google Shape;1791;p2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722565" y="13360400"/>
            <a:ext cx="5690311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2" name="Google Shape;1792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821753" y="12395200"/>
            <a:ext cx="5639505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3" name="Google Shape;1793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948768" y="12522200"/>
            <a:ext cx="5410876" cy="119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4" name="Google Shape;1794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0" y="4724400"/>
            <a:ext cx="2616527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5" name="Google Shape;1795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0" y="4851400"/>
            <a:ext cx="2540318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6" name="Google Shape;1796;p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0" y="5264150"/>
            <a:ext cx="2121999" cy="29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7" name="Google Shape;1797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8" name="Google Shape;1798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799" name="Google Shape;1799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0" name="Google Shape;1800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1" name="Google Shape;1801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472959" y="13614400"/>
            <a:ext cx="914514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2" name="Google Shape;1802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3" name="Google Shape;1803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4" name="Google Shape;1804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5" name="Google Shape;1805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6" name="Google Shape;1806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298441" y="13284250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7" name="Google Shape;1807;p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298441" y="13284299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8" name="Google Shape;1808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09" name="Google Shape;1809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0" name="Google Shape;1810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1" name="Google Shape;1811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2" name="Google Shape;1812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3" name="Google Shape;1813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4" name="Google Shape;1814;p2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514503" y="9906099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5" name="Google Shape;1815;p2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514503" y="9906050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6" name="Google Shape;1816;p2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403344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7" name="Google Shape;1817;p2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403347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8" name="Google Shape;1818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19" name="Google Shape;1819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0" name="Google Shape;1820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1" name="Google Shape;1821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2" name="Google Shape;1822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3" name="Google Shape;1823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4" name="Google Shape;1824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5" name="Google Shape;1825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6" name="Google Shape;1826;p2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74806" y="10464850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7" name="Google Shape;1827;p2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74806" y="10464899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8" name="Google Shape;1828;p2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600478" y="7315299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29" name="Google Shape;1829;p2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600478" y="7315250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0" name="Google Shape;1830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1" name="Google Shape;1831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2" name="Google Shape;1832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3" name="Google Shape;1833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4" name="Google Shape;1834;p2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7407019" y="12979499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5" name="Google Shape;1835;p2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7407019" y="12979450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6" name="Google Shape;1836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7" name="Google Shape;1837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8" name="Google Shape;1838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39" name="Google Shape;1839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0" name="Google Shape;1840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1" name="Google Shape;1841;p2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764893" y="12852400"/>
            <a:ext cx="130557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2" name="Google Shape;1842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3" name="Google Shape;1843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319056" y="13462000"/>
            <a:ext cx="86899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4" name="Google Shape;1844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2472959" y="13614400"/>
            <a:ext cx="914514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5" name="Google Shape;1845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6" name="Google Shape;1846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132450" y="13385800"/>
            <a:ext cx="13043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7" name="Google Shape;1847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8" name="Google Shape;1848;p2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6096852" y="12623800"/>
            <a:ext cx="109278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49" name="Google Shape;1849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298441" y="13284250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0" name="Google Shape;1850;p2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5298441" y="13284299"/>
            <a:ext cx="8695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1" name="Google Shape;1851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2" name="Google Shape;1852;p2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917973" y="12598499"/>
            <a:ext cx="1304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3" name="Google Shape;1853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4" name="Google Shape;1854;p2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62573" y="10566400"/>
            <a:ext cx="76132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5" name="Google Shape;1855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6" name="Google Shape;1856;p2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724991" y="11557050"/>
            <a:ext cx="101613" cy="76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7" name="Google Shape;1857;p2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514503" y="9906099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8" name="Google Shape;1858;p2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514503" y="9906050"/>
            <a:ext cx="108804" cy="1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59" name="Google Shape;1859;p2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5403344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0" name="Google Shape;1860;p2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5403347" y="8636099"/>
            <a:ext cx="10906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1" name="Google Shape;1861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2" name="Google Shape;1862;p2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802572" y="7467699"/>
            <a:ext cx="109443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3" name="Google Shape;1863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4" name="Google Shape;1864;p2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835061" y="6197699"/>
            <a:ext cx="13018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5" name="Google Shape;1865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6" name="Google Shape;1866;p2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100996" y="8585200"/>
            <a:ext cx="10908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7" name="Google Shape;1867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8" name="Google Shape;1868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472436" y="9093299"/>
            <a:ext cx="86433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69" name="Google Shape;1869;p2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874806" y="10464850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0" name="Google Shape;1870;p2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74806" y="10464899"/>
            <a:ext cx="65111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1" name="Google Shape;1871;p2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600478" y="7315299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2" name="Google Shape;1872;p2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600478" y="7315250"/>
            <a:ext cx="101535" cy="1014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3" name="Google Shape;1873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4" name="Google Shape;1874;p2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3241150" y="6273800"/>
            <a:ext cx="86579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5" name="Google Shape;1875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6" name="Google Shape;1876;p2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434153" y="12674699"/>
            <a:ext cx="87187" cy="76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7" name="Google Shape;1877;p2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7407019" y="12979499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8" name="Google Shape;1878;p2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7407019" y="12979450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79" name="Google Shape;1879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0" name="Google Shape;1880;p26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7004268" y="11607899"/>
            <a:ext cx="108621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1" name="Google Shape;1881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2" name="Google Shape;1882;p26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780732" y="10617200"/>
            <a:ext cx="87327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3" name="Google Shape;1883;p26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/>
          </a:solidFill>
          <a:ln>
            <a:noFill/>
          </a:ln>
        </p:spPr>
      </p:pic>
      <p:pic>
        <p:nvPicPr>
          <p:cNvPr descr=" " id="1884" name="Google Shape;1884;p26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13247759" y="7988300"/>
            <a:ext cx="5080632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5" name="Google Shape;1885;p26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13247756" y="7988300"/>
            <a:ext cx="5080635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6" name="Google Shape;1886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287286" y="2298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7" name="Google Shape;1887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6287286" y="22987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8" name="Google Shape;1888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5194949" y="11811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89" name="Google Shape;1889;p26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5194949" y="11811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0" name="Google Shape;1890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1" name="Google Shape;1891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2" name="Google Shape;1892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892537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3" name="Google Shape;1893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892537" y="88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4" name="Google Shape;1894;p2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2438705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5" name="Google Shape;1895;p26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2565721" y="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6" name="Google Shape;1896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7" name="Google Shape;1897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8" name="Google Shape;1898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2298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899" name="Google Shape;1899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4077210" y="2298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0" name="Google Shape;1900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984873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1" name="Google Shape;1901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984873" y="3390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2" name="Google Shape;1902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5600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3" name="Google Shape;1903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5169546" y="56007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4" name="Google Shape;1904;p26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4597751" y="2997200"/>
            <a:ext cx="976614" cy="761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5" name="Google Shape;1905;p26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4597745" y="2997200"/>
            <a:ext cx="976621" cy="761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6" name="Google Shape;1906;p26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6122246" y="6807299"/>
            <a:ext cx="10153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7" name="Google Shape;1907;p26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6122243" y="6807299"/>
            <a:ext cx="101535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8" name="Google Shape;1908;p26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5791924" y="6121499"/>
            <a:ext cx="759822" cy="93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09" name="Google Shape;1909;p26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5791924" y="6121499"/>
            <a:ext cx="759819" cy="939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0" name="Google Shape;1910;p26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2718307" y="769689"/>
            <a:ext cx="628189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1" name="Google Shape;1911;p26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2718320" y="769689"/>
            <a:ext cx="628170" cy="7807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2" name="Google Shape;1912;p26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415292" y="614065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3" name="Google Shape;1913;p26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2415292" y="614065"/>
            <a:ext cx="626093" cy="7395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4" name="Google Shape;1914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7354219" y="1181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5" name="Google Shape;1915;p26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7354219" y="1181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6" name="Google Shape;1916;p26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4623378" y="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1917" name="Google Shape;1917;p26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4750394" y="0"/>
            <a:ext cx="2819752" cy="13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26"/>
          <p:cNvSpPr/>
          <p:nvPr/>
        </p:nvSpPr>
        <p:spPr>
          <a:xfrm>
            <a:off x="10809051" y="4787900"/>
            <a:ext cx="11702396" cy="1693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Poppins Medium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"Age is not measured by years, but by the condition of health."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26"/>
          <p:cNvSpPr/>
          <p:nvPr/>
        </p:nvSpPr>
        <p:spPr>
          <a:xfrm>
            <a:off x="9918609" y="2172932"/>
            <a:ext cx="12341709" cy="3742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800"/>
              <a:buFont typeface="Quintessential"/>
              <a:buNone/>
            </a:pPr>
            <a:r>
              <a:rPr b="0" i="0" lang="en-US" sz="15800" u="none" cap="none" strike="noStrike">
                <a:solidFill>
                  <a:srgbClr val="FFFFFF"/>
                </a:solidFill>
                <a:latin typeface="Quintessential"/>
                <a:ea typeface="Quintessential"/>
                <a:cs typeface="Quintessential"/>
                <a:sym typeface="Quintessential"/>
              </a:rPr>
              <a:t>THANK YOU</a:t>
            </a:r>
            <a:endParaRPr b="0" i="0" sz="15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0" name="Google Shape;1920;p26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27" name="Google Shape;2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8" name="Google Shape;22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29" name="Google Shape;22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600200"/>
            <a:ext cx="2819752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0" name="Google Shape;23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013403"/>
            <a:ext cx="2406954" cy="7124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1" name="Google Shape;23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4801200" cy="383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2" name="Google Shape;23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29029" y="9652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3" name="Google Shape;23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29029" y="9652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4" name="Google Shape;234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079" y="254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5" name="Google Shape;23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5079" y="2540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6" name="Google Shape;236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4997" y="3378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7" name="Google Shape;23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74997" y="33782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8" name="Google Shape;238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0483" y="429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39" name="Google Shape;23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0483" y="429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0" name="Google Shape;240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38" y="77470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1" name="Google Shape;241;p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4838" y="77470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2" name="Google Shape;242;p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87886" y="11150600"/>
            <a:ext cx="9119740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3" name="Google Shape;243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262883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4" name="Google Shape;244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262883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5" name="Google Shape;24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948768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6" name="Google Shape;246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948768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7" name="Google Shape;247;p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6004000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8" name="Google Shape;248;p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6004000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49" name="Google Shape;249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156419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0" name="Google Shape;250;p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6156419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1" name="Google Shape;251;p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854007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2" name="Google Shape;252;p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854007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3" name="Google Shape;253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03968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4" name="Google Shape;254;p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9039680" y="116459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5" name="Google Shape;255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585848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6" name="Google Shape;256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9712864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7" name="Google Shape;257;p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1795924" y="12192000"/>
            <a:ext cx="2591124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8" name="Google Shape;258;p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1922940" y="12319000"/>
            <a:ext cx="2464108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59" name="Google Shape;259;p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2888261" y="11099800"/>
            <a:ext cx="1498787" cy="261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0" name="Google Shape;260;p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3015277" y="11226800"/>
            <a:ext cx="1371771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1" name="Google Shape;261;p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855007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2" name="Google Shape;262;p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6855007" y="116459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3" name="Google Shape;263;p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7401175" y="12192000"/>
            <a:ext cx="3048381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4" name="Google Shape;264;p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7528191" y="12319000"/>
            <a:ext cx="2819752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5" name="Google Shape;265;p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888261" y="8788400"/>
            <a:ext cx="1498787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6" name="Google Shape;266;p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3015277" y="8915400"/>
            <a:ext cx="1371771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7" name="Google Shape;267;p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2062068" y="10105823"/>
            <a:ext cx="628189" cy="780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8" name="Google Shape;268;p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2062075" y="10105820"/>
            <a:ext cx="628195" cy="780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69" name="Google Shape;269;p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1759054" y="9950227"/>
            <a:ext cx="626093" cy="739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0" name="Google Shape;270;p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1759066" y="9950230"/>
            <a:ext cx="626074" cy="7395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1" name="Google Shape;271;p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3040680" y="11023600"/>
            <a:ext cx="228548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2" name="Google Shape;272;p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3040680" y="11023600"/>
            <a:ext cx="228554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3" name="Google Shape;273;p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3371963" y="11023600"/>
            <a:ext cx="227587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4" name="Google Shape;274;p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3371969" y="11023600"/>
            <a:ext cx="22758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5" name="Google Shape;275;p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9827826" y="12446084"/>
            <a:ext cx="187708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6" name="Google Shape;276;p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19827829" y="12446074"/>
            <a:ext cx="187714" cy="2031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7" name="Google Shape;277;p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9566377" y="12166684"/>
            <a:ext cx="928093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8" name="Google Shape;278;p3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9566380" y="12166674"/>
            <a:ext cx="928090" cy="939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79" name="Google Shape;279;p3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9969485" y="12496890"/>
            <a:ext cx="303666" cy="406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0" name="Google Shape;280;p3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9969482" y="12496874"/>
            <a:ext cx="303669" cy="406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1" name="Google Shape;281;p3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"/>
          <p:cNvSpPr/>
          <p:nvPr/>
        </p:nvSpPr>
        <p:spPr>
          <a:xfrm>
            <a:off x="-107110" y="0"/>
            <a:ext cx="24387048" cy="13716000"/>
          </a:xfrm>
          <a:prstGeom prst="rect">
            <a:avLst/>
          </a:prstGeom>
          <a:solidFill>
            <a:srgbClr val="1F3864">
              <a:alpha val="5529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"/>
          <p:cNvSpPr/>
          <p:nvPr/>
        </p:nvSpPr>
        <p:spPr>
          <a:xfrm>
            <a:off x="2006851" y="2755900"/>
            <a:ext cx="20360645" cy="8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"/>
          <p:cNvSpPr/>
          <p:nvPr/>
        </p:nvSpPr>
        <p:spPr>
          <a:xfrm>
            <a:off x="2006851" y="27559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"/>
          <p:cNvSpPr/>
          <p:nvPr/>
        </p:nvSpPr>
        <p:spPr>
          <a:xfrm>
            <a:off x="2006851" y="2755900"/>
            <a:ext cx="15182631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E4F2F1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E4F2F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Objectives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"/>
          <p:cNvSpPr/>
          <p:nvPr/>
        </p:nvSpPr>
        <p:spPr>
          <a:xfrm>
            <a:off x="2006851" y="4559300"/>
            <a:ext cx="20360645" cy="6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"/>
          <p:cNvSpPr/>
          <p:nvPr/>
        </p:nvSpPr>
        <p:spPr>
          <a:xfrm>
            <a:off x="2006851" y="4559300"/>
            <a:ext cx="20496128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Biomarkers could accelerate and shorten clinical trial times by acting as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surrogate endpoints upstream in the health trajectory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and measure risk and progression of major age-related diseases.​</a:t>
            </a:r>
            <a:endParaRPr b="0" i="0" sz="3200" u="none" cap="none" strike="noStrike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8" name="Google Shape;288;p3"/>
          <p:cNvSpPr/>
          <p:nvPr/>
        </p:nvSpPr>
        <p:spPr>
          <a:xfrm>
            <a:off x="2006851" y="6692900"/>
            <a:ext cx="2049612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 agreed standard or approved aging biomarkers exist 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assess interventions or use in clinical trials, nor is there an international consensus or validated set of aging biomarkers or clocks.​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"/>
          <p:cNvSpPr/>
          <p:nvPr/>
        </p:nvSpPr>
        <p:spPr>
          <a:xfrm>
            <a:off x="2006851" y="8216900"/>
            <a:ext cx="20496128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must shift from static to dynamic resilience measurement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and capture the multifactorial processes in human aging., including</a:t>
            </a:r>
            <a:r>
              <a:rPr lang="en-US" sz="3200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causality (identifying biomarkers that correlate with pre-symptomatic steps in the causal chain of events that leads to age-related decline in function). </a:t>
            </a:r>
            <a:endParaRPr sz="3200">
              <a:solidFill>
                <a:srgbClr val="E4F2F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"/>
          <p:cNvSpPr/>
          <p:nvPr/>
        </p:nvSpPr>
        <p:spPr>
          <a:xfrm>
            <a:off x="1939163" y="10407588"/>
            <a:ext cx="204960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oppins Medium"/>
              <a:buChar char="●"/>
            </a:pPr>
            <a:r>
              <a:rPr lang="en-US" sz="3200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losing this gap requires utilizing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data-intensive omics, 'effortless AI' (e.g., wearables), </a:t>
            </a:r>
            <a:r>
              <a:rPr b="0" i="0" lang="en-US" sz="3200" u="none" cap="none" strike="noStrike">
                <a:solidFill>
                  <a:srgbClr val="E4F2F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and leveraging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machine learning, quantum computing, and systems biology.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"/>
          <p:cNvSpPr txBox="1"/>
          <p:nvPr/>
        </p:nvSpPr>
        <p:spPr>
          <a:xfrm>
            <a:off x="16156424" y="1196655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97" name="Google Shape;29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8" name="Google Shape;2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1353" y="0"/>
            <a:ext cx="15165695" cy="967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99" name="Google Shape;29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8368" y="0"/>
            <a:ext cx="15038680" cy="949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0" name="Google Shape;30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42292" y="6451600"/>
            <a:ext cx="1244756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1" name="Google Shape;30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269308" y="6578600"/>
            <a:ext cx="1117740" cy="284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2" name="Google Shape;30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899962" y="1574800"/>
            <a:ext cx="5487086" cy="579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3" name="Google Shape;30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9026978" y="1701800"/>
            <a:ext cx="5360070" cy="556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4" name="Google Shape;30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0830603" y="0"/>
            <a:ext cx="355644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5" name="Google Shape;305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957619" y="0"/>
            <a:ext cx="3429429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6" name="Google Shape;306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244330" y="0"/>
            <a:ext cx="6503213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7" name="Google Shape;307;p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371346" y="0"/>
            <a:ext cx="6274584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8" name="Google Shape;308;p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916514" y="0"/>
            <a:ext cx="6274584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9" name="Google Shape;309;p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043530" y="0"/>
            <a:ext cx="5969746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0" name="Google Shape;310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764235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1" name="Google Shape;311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764241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2" name="Google Shape;312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543873" y="26507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3" name="Google Shape;313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543870" y="26510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4" name="Google Shape;314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848021" y="52381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5" name="Google Shape;315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848021" y="52384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6" name="Google Shape;316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404347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7" name="Google Shape;317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0404353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8" name="Google Shape;318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32514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9" name="Google Shape;319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132513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0" name="Google Shape;320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945116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1" name="Google Shape;321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3945110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2" name="Google Shape;322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1951246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3" name="Google Shape;323;p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1951255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4" name="Google Shape;324;p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2162292" y="3956825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5" name="Google Shape;325;p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2162295" y="3956819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6" name="Google Shape;326;p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1184037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7" name="Google Shape;327;p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1184040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8" name="Google Shape;328;p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966653" y="6716328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9" name="Google Shape;329;p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966659" y="6716334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0" name="Google Shape;330;p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3639769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1" name="Google Shape;331;p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3639763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2" name="Google Shape;332;p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9297562" y="0"/>
            <a:ext cx="939917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3" name="Google Shape;333;p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9936942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4" name="Google Shape;334;p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9936936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5" name="Google Shape;335;p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8960682" y="567503"/>
            <a:ext cx="86288" cy="84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6" name="Google Shape;336;p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8960670" y="567500"/>
            <a:ext cx="86288" cy="84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7" name="Google Shape;337;p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9364001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8" name="Google Shape;338;p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9364004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9" name="Google Shape;339;p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771347" y="3205417"/>
            <a:ext cx="104937" cy="104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0" name="Google Shape;340;p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771356" y="3205414"/>
            <a:ext cx="104937" cy="10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1" name="Google Shape;341;p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764235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2" name="Google Shape;342;p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764241" y="662973"/>
            <a:ext cx="132737" cy="134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3" name="Google Shape;343;p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543873" y="26507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4" name="Google Shape;344;p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543870" y="26510"/>
            <a:ext cx="104422" cy="101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5" name="Google Shape;345;p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848021" y="52381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6" name="Google Shape;346;p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848021" y="52384"/>
            <a:ext cx="142558" cy="1422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7" name="Google Shape;347;p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20404347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8" name="Google Shape;348;p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0404353" y="960847"/>
            <a:ext cx="109102" cy="1076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9" name="Google Shape;349;p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132514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0" name="Google Shape;350;p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1325137" y="237688"/>
            <a:ext cx="96428" cy="93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1" name="Google Shape;351;p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3945116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2" name="Google Shape;352;p4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3945110" y="949306"/>
            <a:ext cx="134551" cy="133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3" name="Google Shape;353;p4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21951246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4" name="Google Shape;354;p4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1951255" y="2173297"/>
            <a:ext cx="98571" cy="98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5" name="Google Shape;355;p4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22162292" y="3956825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6" name="Google Shape;356;p4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22162295" y="3956819"/>
            <a:ext cx="140728" cy="142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7" name="Google Shape;357;p4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1184037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8" name="Google Shape;358;p4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1184040" y="5412507"/>
            <a:ext cx="120935" cy="120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59" name="Google Shape;359;p4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966653" y="6716328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0" name="Google Shape;360;p4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966659" y="6716334"/>
            <a:ext cx="133522" cy="1319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1" name="Google Shape;361;p4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3639769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2" name="Google Shape;362;p4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3639763" y="8085559"/>
            <a:ext cx="87999" cy="878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3" name="Google Shape;363;p4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9297562" y="0"/>
            <a:ext cx="939917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4" name="Google Shape;364;p4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9936942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5" name="Google Shape;365;p4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9936936" y="920254"/>
            <a:ext cx="92651" cy="901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6" name="Google Shape;366;p4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8960682" y="567503"/>
            <a:ext cx="86288" cy="84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7" name="Google Shape;367;p4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8960670" y="567500"/>
            <a:ext cx="86288" cy="84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8" name="Google Shape;368;p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19364001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69" name="Google Shape;369;p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19364004" y="2060761"/>
            <a:ext cx="138440" cy="137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0" name="Google Shape;370;p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20771347" y="3205417"/>
            <a:ext cx="104937" cy="104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1" name="Google Shape;371;p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20771356" y="3205414"/>
            <a:ext cx="104937" cy="1042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2" name="Google Shape;372;p4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0" y="5130800"/>
            <a:ext cx="15800775" cy="858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3" name="Google Shape;373;p4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0" y="5257800"/>
            <a:ext cx="15622953" cy="845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4" name="Google Shape;374;p4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1930641" y="12877800"/>
            <a:ext cx="9170546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5" name="Google Shape;375;p4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057657" y="13004800"/>
            <a:ext cx="8891111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6" name="Google Shape;376;p4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12447556" y="11988800"/>
            <a:ext cx="3353219" cy="172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7" name="Google Shape;377;p4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12574572" y="12115800"/>
            <a:ext cx="3124591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8" name="Google Shape;378;p4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4013702" y="11176000"/>
            <a:ext cx="6858857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79" name="Google Shape;379;p4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0" y="5181600"/>
            <a:ext cx="1829029" cy="642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0" name="Google Shape;380;p4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0" y="5308600"/>
            <a:ext cx="1702013" cy="619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1" name="Google Shape;381;p4"/>
          <p:cNvPicPr preferRelativeResize="0"/>
          <p:nvPr/>
        </p:nvPicPr>
        <p:blipFill rotWithShape="1">
          <a:blip r:embed="rId56">
            <a:alphaModFix/>
          </a:blip>
          <a:srcRect b="0" l="0" r="0" t="0"/>
          <a:stretch/>
        </p:blipFill>
        <p:spPr>
          <a:xfrm>
            <a:off x="0" y="5721350"/>
            <a:ext cx="1289214" cy="5372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2" name="Google Shape;382;p4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0" y="4368800"/>
            <a:ext cx="965321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3" name="Google Shape;383;p4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0" y="4495800"/>
            <a:ext cx="838305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4" name="Google Shape;384;p4"/>
          <p:cNvPicPr preferRelativeResize="0"/>
          <p:nvPr/>
        </p:nvPicPr>
        <p:blipFill rotWithShape="1">
          <a:blip r:embed="rId59">
            <a:alphaModFix/>
          </a:blip>
          <a:srcRect b="0" l="0" r="0" t="0"/>
          <a:stretch/>
        </p:blipFill>
        <p:spPr>
          <a:xfrm>
            <a:off x="0" y="4909201"/>
            <a:ext cx="421959" cy="8241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5" name="Google Shape;385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6" name="Google Shape;386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7" name="Google Shape;387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8" name="Google Shape;388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9" name="Google Shape;389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0" name="Google Shape;390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1" name="Google Shape;391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2" name="Google Shape;392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3" name="Google Shape;393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4" name="Google Shape;394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5" name="Google Shape;395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6" name="Google Shape;396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7" name="Google Shape;397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8" name="Google Shape;398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9" name="Google Shape;399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0" name="Google Shape;400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1" name="Google Shape;401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2" name="Google Shape;402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3" name="Google Shape;403;p4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14378290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4" name="Google Shape;404;p4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14378293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5" name="Google Shape;405;p4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330334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6" name="Google Shape;406;p4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330331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7" name="Google Shape;407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8" name="Google Shape;408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9" name="Google Shape;409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0" name="Google Shape;410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1" name="Google Shape;411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2" name="Google Shape;412;p4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1194048" y="10998200"/>
            <a:ext cx="130439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3" name="Google Shape;413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4" name="Google Shape;414;p4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204692" y="95250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5" name="Google Shape;415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6" name="Google Shape;416;p4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0" y="8331200"/>
            <a:ext cx="5072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7" name="Google Shape;417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8" name="Google Shape;418;p4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3447079" y="122428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19" name="Google Shape;419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0" name="Google Shape;420;p4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369427" y="115316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1" name="Google Shape;421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2" name="Google Shape;422;p4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6985873" y="122428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3" name="Google Shape;423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4" name="Google Shape;424;p4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4979022" y="13462000"/>
            <a:ext cx="101613" cy="1015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5" name="Google Shape;425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6" name="Google Shape;426;p4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10389985" y="13487505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7" name="Google Shape;427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8" name="Google Shape;428;p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10999662" y="124714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9" name="Google Shape;429;p4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14378290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0" name="Google Shape;430;p4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14378293" y="124715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1" name="Google Shape;431;p4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330334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2" name="Google Shape;432;p4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330331" y="5638887"/>
            <a:ext cx="130492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3" name="Google Shape;433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4" name="Google Shape;434;p4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2006851" y="11861881"/>
            <a:ext cx="86917" cy="7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5" name="Google Shape;435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6" name="Google Shape;436;p4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2413302" y="13360400"/>
            <a:ext cx="130343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7" name="Google Shape;437;p4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5294"/>
            </a:srgbClr>
          </a:solidFill>
          <a:ln>
            <a:noFill/>
          </a:ln>
        </p:spPr>
      </p:pic>
      <p:pic>
        <p:nvPicPr>
          <p:cNvPr descr=" " id="438" name="Google Shape;438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2282435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9" name="Google Shape;439;p4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9005426" y="1130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0" name="Google Shape;440;p4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10643930" y="0"/>
            <a:ext cx="3048381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1" name="Google Shape;441;p4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10770946" y="0"/>
            <a:ext cx="2819752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2" name="Google Shape;442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4492511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3" name="Google Shape;443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4492511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4" name="Google Shape;444;p4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12854007" y="0"/>
            <a:ext cx="3048381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5" name="Google Shape;445;p4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12981022" y="0"/>
            <a:ext cx="2794349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6" name="Google Shape;446;p4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7913089" y="22225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7" name="Google Shape;447;p4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7913089" y="22225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8" name="Google Shape;448;p4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13006426" y="533400"/>
            <a:ext cx="22854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9" name="Google Shape;449;p4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13006426" y="533400"/>
            <a:ext cx="228554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0" name="Google Shape;450;p4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13312417" y="533400"/>
            <a:ext cx="252878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1" name="Google Shape;451;p4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13312414" y="533400"/>
            <a:ext cx="252881" cy="9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2" name="Google Shape;452;p4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9793572" y="1930484"/>
            <a:ext cx="187708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3" name="Google Shape;453;p4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9793578" y="1930487"/>
            <a:ext cx="187711" cy="203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4" name="Google Shape;454;p4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9506881" y="1651084"/>
            <a:ext cx="953177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5" name="Google Shape;455;p4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9506878" y="1651087"/>
            <a:ext cx="953180" cy="939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6" name="Google Shape;456;p4"/>
          <p:cNvPicPr preferRelativeResize="0"/>
          <p:nvPr/>
        </p:nvPicPr>
        <p:blipFill rotWithShape="1">
          <a:blip r:embed="rId90">
            <a:alphaModFix/>
          </a:blip>
          <a:srcRect b="0" l="0" r="0" t="0"/>
          <a:stretch/>
        </p:blipFill>
        <p:spPr>
          <a:xfrm>
            <a:off x="9935231" y="2006684"/>
            <a:ext cx="303666" cy="380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7" name="Google Shape;457;p4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9935228" y="2006687"/>
            <a:ext cx="303672" cy="380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8" name="Google Shape;458;p4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8459257" y="0"/>
            <a:ext cx="3048381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59" name="Google Shape;459;p4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8586273" y="0"/>
            <a:ext cx="2819752" cy="132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0" name="Google Shape;460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5830029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61" name="Google Shape;461;p4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5830029" y="38100"/>
            <a:ext cx="1981448" cy="19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"/>
          <p:cNvSpPr/>
          <p:nvPr/>
        </p:nvSpPr>
        <p:spPr>
          <a:xfrm>
            <a:off x="6280935" y="5067300"/>
            <a:ext cx="11825178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"/>
          <p:cNvSpPr/>
          <p:nvPr/>
        </p:nvSpPr>
        <p:spPr>
          <a:xfrm>
            <a:off x="6287286" y="50673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"/>
          <p:cNvSpPr/>
          <p:nvPr/>
        </p:nvSpPr>
        <p:spPr>
          <a:xfrm>
            <a:off x="6287286" y="5067300"/>
            <a:ext cx="11829412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Who are our Stakeholders??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"/>
          <p:cNvSpPr/>
          <p:nvPr/>
        </p:nvSpPr>
        <p:spPr>
          <a:xfrm>
            <a:off x="6213193" y="6819900"/>
            <a:ext cx="11960662" cy="1964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SemiBold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Government and policymakers, regulators, investors, industry, entrepreneurs, scientists, academic researchers​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"/>
          <p:cNvSpPr txBox="1"/>
          <p:nvPr/>
        </p:nvSpPr>
        <p:spPr>
          <a:xfrm>
            <a:off x="15842974" y="114173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72" name="Google Shape;47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3" name="Google Shape;4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4" name="Google Shape;47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88261" y="10541000"/>
            <a:ext cx="1498787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5" name="Google Shape;47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6" name="Google Shape;476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7" name="Google Shape;477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8" name="Google Shape;47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79" name="Google Shape;47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0" name="Google Shape;48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1" name="Google Shape;48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2" name="Google Shape;48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3" name="Google Shape;483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4" name="Google Shape;48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5" name="Google Shape;485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6" name="Google Shape;48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7" name="Google Shape;487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8" name="Google Shape;48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89" name="Google Shape;48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0" name="Google Shape;490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1" name="Google Shape;491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2" name="Google Shape;492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3" name="Google Shape;493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94" name="Google Shape;494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"/>
          <p:cNvSpPr/>
          <p:nvPr/>
        </p:nvSpPr>
        <p:spPr>
          <a:xfrm>
            <a:off x="127" y="1"/>
            <a:ext cx="24387048" cy="13639800"/>
          </a:xfrm>
          <a:prstGeom prst="rect">
            <a:avLst/>
          </a:prstGeom>
          <a:solidFill>
            <a:srgbClr val="2F5496">
              <a:alpha val="5529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"/>
          <p:cNvSpPr/>
          <p:nvPr/>
        </p:nvSpPr>
        <p:spPr>
          <a:xfrm>
            <a:off x="2171971" y="1778000"/>
            <a:ext cx="1892536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"/>
          <p:cNvSpPr/>
          <p:nvPr/>
        </p:nvSpPr>
        <p:spPr>
          <a:xfrm>
            <a:off x="2171971" y="1778000"/>
            <a:ext cx="19196333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Key questions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"/>
          <p:cNvSpPr/>
          <p:nvPr/>
        </p:nvSpPr>
        <p:spPr>
          <a:xfrm>
            <a:off x="2324391" y="10058400"/>
            <a:ext cx="2112274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99" name="Google Shape;499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81723" y="812165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0" name="Google Shape;500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0148" y="7969250"/>
            <a:ext cx="635079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"/>
          <p:cNvSpPr/>
          <p:nvPr/>
        </p:nvSpPr>
        <p:spPr>
          <a:xfrm>
            <a:off x="3391324" y="8056788"/>
            <a:ext cx="20191290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do we adapt preclinical animal models to best predict outcomes in humans?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5"/>
          <p:cNvSpPr/>
          <p:nvPr/>
        </p:nvSpPr>
        <p:spPr>
          <a:xfrm>
            <a:off x="2311689" y="3581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03" name="Google Shape;503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11689" y="35814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"/>
          <p:cNvSpPr/>
          <p:nvPr/>
        </p:nvSpPr>
        <p:spPr>
          <a:xfrm>
            <a:off x="3429602" y="11023600"/>
            <a:ext cx="18442405" cy="10498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can the application of AI enable the use of human datasets to develop more effective aging clocks and interventions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5"/>
          <p:cNvSpPr/>
          <p:nvPr/>
        </p:nvSpPr>
        <p:spPr>
          <a:xfrm>
            <a:off x="2311689" y="5740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06" name="Google Shape;506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97375" y="4949684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07" name="Google Shape;507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204442" y="11182439"/>
            <a:ext cx="616154" cy="69833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"/>
          <p:cNvSpPr/>
          <p:nvPr/>
        </p:nvSpPr>
        <p:spPr>
          <a:xfrm>
            <a:off x="3378622" y="5740400"/>
            <a:ext cx="200558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"/>
          <p:cNvSpPr/>
          <p:nvPr/>
        </p:nvSpPr>
        <p:spPr>
          <a:xfrm>
            <a:off x="3509872" y="3716715"/>
            <a:ext cx="20191290" cy="84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Which interventions will work best in which humans? 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"/>
          <p:cNvSpPr/>
          <p:nvPr/>
        </p:nvSpPr>
        <p:spPr>
          <a:xfrm>
            <a:off x="2260883" y="7899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11" name="Google Shape;511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000995" y="6293757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12" name="Google Shape;512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01117" y="6396038"/>
            <a:ext cx="635079" cy="633412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5"/>
          <p:cNvSpPr/>
          <p:nvPr/>
        </p:nvSpPr>
        <p:spPr>
          <a:xfrm>
            <a:off x="3391324" y="6530671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Which biomarkers will be most effective? Systemic/organ-specific/hallmark specific?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14" name="Google Shape;514;p5"/>
          <p:cNvSpPr/>
          <p:nvPr/>
        </p:nvSpPr>
        <p:spPr>
          <a:xfrm>
            <a:off x="3446364" y="5035095"/>
            <a:ext cx="20191290" cy="844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do we combine interventions for additive/synergistic effects?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515" name="Google Shape;515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06639" y="94488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"/>
          <p:cNvSpPr/>
          <p:nvPr/>
        </p:nvSpPr>
        <p:spPr>
          <a:xfrm>
            <a:off x="3391324" y="9360657"/>
            <a:ext cx="20191290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How to efficiently store, integrate and share multi-omic data from diverse cohorts to support studies on human aging and longevity?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descr=" " id="517" name="Google Shape;517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181225" y="4945910"/>
            <a:ext cx="662593" cy="69833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24" name="Google Shape;5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5" name="Google Shape;52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6" name="Google Shape;52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88261" y="10541000"/>
            <a:ext cx="1498787" cy="292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7" name="Google Shape;52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8" name="Google Shape;52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701162" y="10896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29" name="Google Shape;52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0" name="Google Shape;530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167696" y="9779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1" name="Google Shape;53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2" name="Google Shape;53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872134" y="11912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3" name="Google Shape;53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4" name="Google Shape;53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18502" y="12598400"/>
            <a:ext cx="152419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5" name="Google Shape;535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6" name="Google Shape;53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458832" y="12903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7" name="Google Shape;537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8" name="Google Shape;53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655207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39" name="Google Shape;53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0" name="Google Shape;540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92699" y="8305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1" name="Google Shape;54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2" name="Google Shape;54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66083" y="68580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3" name="Google Shape;54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4" name="Google Shape;54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0043105" y="114808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5" name="Google Shape;545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46" name="Google Shape;546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567296" y="13563600"/>
            <a:ext cx="101613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2F5496">
              <a:alpha val="5529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"/>
          <p:cNvSpPr/>
          <p:nvPr/>
        </p:nvSpPr>
        <p:spPr>
          <a:xfrm>
            <a:off x="2171971" y="1778000"/>
            <a:ext cx="18925365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"/>
          <p:cNvSpPr/>
          <p:nvPr/>
        </p:nvSpPr>
        <p:spPr>
          <a:xfrm>
            <a:off x="2171971" y="1144059"/>
            <a:ext cx="19196333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How biomarkers may provide answers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"/>
          <p:cNvSpPr/>
          <p:nvPr/>
        </p:nvSpPr>
        <p:spPr>
          <a:xfrm>
            <a:off x="2324391" y="10058400"/>
            <a:ext cx="2112274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51" name="Google Shape;551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24391" y="10058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52" name="Google Shape;552;p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87898" y="10121900"/>
            <a:ext cx="635079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"/>
          <p:cNvSpPr/>
          <p:nvPr/>
        </p:nvSpPr>
        <p:spPr>
          <a:xfrm>
            <a:off x="3391324" y="10058400"/>
            <a:ext cx="20191290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Balance control and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interventions/treatments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based on biomarkers.​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"/>
          <p:cNvSpPr/>
          <p:nvPr/>
        </p:nvSpPr>
        <p:spPr>
          <a:xfrm>
            <a:off x="2311689" y="3581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55" name="Google Shape;555;p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311689" y="3581400"/>
            <a:ext cx="76209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"/>
          <p:cNvSpPr/>
          <p:nvPr/>
        </p:nvSpPr>
        <p:spPr>
          <a:xfrm>
            <a:off x="3378622" y="3581400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Explore the role of biomarkers and clocks as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endpoints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for clinical trials (trustworthy,              verifiable, transparent results) to accelerate and focus research​.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6"/>
          <p:cNvSpPr/>
          <p:nvPr/>
        </p:nvSpPr>
        <p:spPr>
          <a:xfrm>
            <a:off x="17109038" y="11163300"/>
            <a:ext cx="5139909" cy="605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oppins Medium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..... Continued on the next slide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6"/>
          <p:cNvSpPr/>
          <p:nvPr/>
        </p:nvSpPr>
        <p:spPr>
          <a:xfrm>
            <a:off x="2311689" y="5740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59" name="Google Shape;559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311689" y="5740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0" name="Google Shape;560;p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3316" y="5772305"/>
            <a:ext cx="698516" cy="69833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"/>
          <p:cNvSpPr/>
          <p:nvPr/>
        </p:nvSpPr>
        <p:spPr>
          <a:xfrm>
            <a:off x="3378622" y="5740400"/>
            <a:ext cx="20055807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6"/>
          <p:cNvSpPr/>
          <p:nvPr/>
        </p:nvSpPr>
        <p:spPr>
          <a:xfrm>
            <a:off x="3378622" y="5740400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Promote the use of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biomarkers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of aging to inform studies of baseline characteristics of                  participants in future and past clinical trials.​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6"/>
          <p:cNvSpPr/>
          <p:nvPr/>
        </p:nvSpPr>
        <p:spPr>
          <a:xfrm>
            <a:off x="2260883" y="7899400"/>
            <a:ext cx="2112274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564" name="Google Shape;564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260883" y="7899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65" name="Google Shape;565;p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24391" y="7964494"/>
            <a:ext cx="635079" cy="63341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6"/>
          <p:cNvSpPr/>
          <p:nvPr/>
        </p:nvSpPr>
        <p:spPr>
          <a:xfrm>
            <a:off x="3327816" y="7899400"/>
            <a:ext cx="2019129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biomarkers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along with chronological age when it comes to the table of baseline                characteristics listed in trials.​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6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73" name="Google Shape;5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4" name="Google Shape;5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2483" y="5740400"/>
            <a:ext cx="15724565" cy="797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5" name="Google Shape;57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9499" y="5867400"/>
            <a:ext cx="15597549" cy="784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6" name="Google Shape;57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36667" y="13487400"/>
            <a:ext cx="917054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7" name="Google Shape;577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63683" y="13614400"/>
            <a:ext cx="8891111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8" name="Google Shape;578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86273" y="12598400"/>
            <a:ext cx="3353219" cy="111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79" name="Google Shape;579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713289" y="12725400"/>
            <a:ext cx="3124591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0" name="Google Shape;580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412876" y="11658600"/>
            <a:ext cx="7138292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1" name="Google Shape;581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539892" y="11785600"/>
            <a:ext cx="6858857" cy="193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2" name="Google Shape;582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583423" y="5791200"/>
            <a:ext cx="1803625" cy="642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3" name="Google Shape;583;p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710438" y="5918200"/>
            <a:ext cx="1676610" cy="619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4" name="Google Shape;584;p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3447131" y="4978400"/>
            <a:ext cx="939917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5" name="Google Shape;585;p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3574146" y="5105400"/>
            <a:ext cx="812902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6" name="Google Shape;586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058913" y="11607800"/>
            <a:ext cx="10870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7" name="Google Shape;587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058913" y="11607800"/>
            <a:ext cx="1087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8" name="Google Shape;588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053520" y="101346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89" name="Google Shape;589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053513" y="10134600"/>
            <a:ext cx="128833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0" name="Google Shape;590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830690" y="12852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1" name="Google Shape;591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0830678" y="12852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2" name="Google Shape;592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30670" y="121412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3" name="Google Shape;593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9930667" y="12141299"/>
            <a:ext cx="86957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4" name="Google Shape;594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270767" y="128524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5" name="Google Shape;595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7270763" y="12852400"/>
            <a:ext cx="130411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6" name="Google Shape;596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8899962" y="13665200"/>
            <a:ext cx="889111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7" name="Google Shape;597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3514489" y="13690600"/>
            <a:ext cx="889111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8" name="Google Shape;598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300603" y="13081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599" name="Google Shape;599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3300599" y="13081099"/>
            <a:ext cx="86799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0" name="Google Shape;600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921279" y="130811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1" name="Google Shape;601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921289" y="13081099"/>
            <a:ext cx="87460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2" name="Google Shape;602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3926225" y="6248487"/>
            <a:ext cx="130489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3" name="Google Shape;603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3926219" y="6248499"/>
            <a:ext cx="130483" cy="1267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4" name="Google Shape;604;p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293280" y="12471481"/>
            <a:ext cx="86917" cy="76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5" name="Google Shape;605;p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293280" y="12471474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6" name="Google Shape;606;p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058913" y="11607800"/>
            <a:ext cx="108702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7" name="Google Shape;607;p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058913" y="11607800"/>
            <a:ext cx="108708" cy="126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8" name="Google Shape;608;p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4053520" y="10134600"/>
            <a:ext cx="128839" cy="1269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09" name="Google Shape;609;p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24053513" y="10134600"/>
            <a:ext cx="128833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0" name="Google Shape;610;p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0830690" y="12852400"/>
            <a:ext cx="109278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1" name="Google Shape;611;p7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0830678" y="12852400"/>
            <a:ext cx="109294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2" name="Google Shape;612;p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30670" y="12141299"/>
            <a:ext cx="86951" cy="101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3" name="Google Shape;613;p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9930667" y="12141299"/>
            <a:ext cx="86957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4" name="Google Shape;614;p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7270767" y="12852400"/>
            <a:ext cx="130408" cy="126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5" name="Google Shape;615;p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7270763" y="12852400"/>
            <a:ext cx="130411" cy="126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6" name="Google Shape;616;p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8899962" y="13665200"/>
            <a:ext cx="889111" cy="5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7" name="Google Shape;617;p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3514489" y="13690600"/>
            <a:ext cx="889111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8" name="Google Shape;618;p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3300603" y="13081099"/>
            <a:ext cx="86784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19" name="Google Shape;619;p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3300599" y="13081099"/>
            <a:ext cx="86799" cy="101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0" name="Google Shape;620;p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9921279" y="13081112"/>
            <a:ext cx="87475" cy="1013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1" name="Google Shape;621;p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9921289" y="13081099"/>
            <a:ext cx="87460" cy="1013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2" name="Google Shape;622;p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23926225" y="6248487"/>
            <a:ext cx="130489" cy="126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3" name="Google Shape;623;p7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23926219" y="6248499"/>
            <a:ext cx="130483" cy="1267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4" name="Google Shape;624;p7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22293280" y="12471481"/>
            <a:ext cx="86917" cy="76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5" name="Google Shape;625;p7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293280" y="12471474"/>
            <a:ext cx="86917" cy="7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26" name="Google Shape;626;p7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5294"/>
            </a:srgbClr>
          </a:solidFill>
          <a:ln>
            <a:noFill/>
          </a:ln>
        </p:spPr>
      </p:pic>
      <p:sp>
        <p:nvSpPr>
          <p:cNvPr id="627" name="Google Shape;627;p7"/>
          <p:cNvSpPr/>
          <p:nvPr/>
        </p:nvSpPr>
        <p:spPr>
          <a:xfrm>
            <a:off x="2349930" y="807675"/>
            <a:ext cx="20157300" cy="104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7"/>
          <p:cNvSpPr/>
          <p:nvPr/>
        </p:nvSpPr>
        <p:spPr>
          <a:xfrm>
            <a:off x="2641930" y="1778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29" name="Google Shape;629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1778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0" name="Google Shape;630;p7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2800700" y="1841500"/>
            <a:ext cx="444556" cy="6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"/>
          <p:cNvSpPr/>
          <p:nvPr/>
        </p:nvSpPr>
        <p:spPr>
          <a:xfrm>
            <a:off x="3708864" y="1778000"/>
            <a:ext cx="19225970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Lay the groundwork for future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surrogate endpoints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interventions to delay age-related diseases.​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7"/>
          <p:cNvSpPr/>
          <p:nvPr/>
        </p:nvSpPr>
        <p:spPr>
          <a:xfrm>
            <a:off x="2641930" y="3937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33" name="Google Shape;633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3937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4" name="Google Shape;634;p7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2705426" y="3735425"/>
            <a:ext cx="635079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"/>
          <p:cNvSpPr/>
          <p:nvPr/>
        </p:nvSpPr>
        <p:spPr>
          <a:xfrm>
            <a:off x="3708864" y="3620625"/>
            <a:ext cx="192261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Build foundational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genomic data base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that allows researchers to assess causality due to the intervention.​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7"/>
          <p:cNvSpPr/>
          <p:nvPr/>
        </p:nvSpPr>
        <p:spPr>
          <a:xfrm>
            <a:off x="2641930" y="6096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37" name="Google Shape;637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6096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38" name="Google Shape;638;p7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2705413" y="5676900"/>
            <a:ext cx="635079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"/>
          <p:cNvSpPr/>
          <p:nvPr/>
        </p:nvSpPr>
        <p:spPr>
          <a:xfrm>
            <a:off x="3708864" y="5503325"/>
            <a:ext cx="192261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Use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biomarkers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 discover age-affecting interventions and assess dynamic resilience to exposomic stressors, while refining biomarkers with successful interventions.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7"/>
          <p:cNvSpPr/>
          <p:nvPr/>
        </p:nvSpPr>
        <p:spPr>
          <a:xfrm>
            <a:off x="2641930" y="8255000"/>
            <a:ext cx="20157419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41" name="Google Shape;641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8255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42" name="Google Shape;642;p7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2641913" y="7586625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"/>
          <p:cNvSpPr/>
          <p:nvPr/>
        </p:nvSpPr>
        <p:spPr>
          <a:xfrm>
            <a:off x="3646364" y="7564963"/>
            <a:ext cx="192261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Leverage recent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innovations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and provide clinical decision support for FDA (and MHRA in UK)- that move beyond monocausal framework.​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7"/>
          <p:cNvSpPr/>
          <p:nvPr/>
        </p:nvSpPr>
        <p:spPr>
          <a:xfrm>
            <a:off x="2641930" y="10414000"/>
            <a:ext cx="2015741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645" name="Google Shape;645;p7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2641930" y="104140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46" name="Google Shape;646;p7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2464510" y="9398240"/>
            <a:ext cx="679535" cy="634523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7"/>
          <p:cNvSpPr/>
          <p:nvPr/>
        </p:nvSpPr>
        <p:spPr>
          <a:xfrm>
            <a:off x="3573389" y="9307050"/>
            <a:ext cx="192261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Collaborate with other international initiatives including UK Biobank, USA National Institute on Aging’s Predictive Biomarkers Initiative, USA Aging Biomarkers Consortium (Stanford),  European MARK-AGE study,  UK Our Future Health, and China Aging Biomarkers Consortium,  to enhance protocols, integrating diverse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exposomic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factors and interventions (e.g., diet, exercise, socio-economic) for Healthspan and resilience analysis.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7"/>
          <p:cNvSpPr txBox="1"/>
          <p:nvPr/>
        </p:nvSpPr>
        <p:spPr>
          <a:xfrm>
            <a:off x="16155212" y="130333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54" name="Google Shape;65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5" name="Google Shape;65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6" name="Google Shape;65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953" y="2286000"/>
            <a:ext cx="9145143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7" name="Google Shape;65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72207" y="3137371"/>
            <a:ext cx="7442246" cy="7441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8" name="Google Shape;658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2083" y="10922000"/>
            <a:ext cx="9475384" cy="279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59" name="Google Shape;65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18514" y="11336375"/>
            <a:ext cx="2117773" cy="22437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0" name="Google Shape;660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818510" y="11336375"/>
            <a:ext cx="2117773" cy="22437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1" name="Google Shape;661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992724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2" name="Google Shape;662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992724" y="12115800"/>
            <a:ext cx="101613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3" name="Google Shape;663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78610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4" name="Google Shape;664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678610" y="129794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5" name="Google Shape;665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733842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6" name="Google Shape;666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4733842" y="112776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7" name="Google Shape;667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886261" y="13309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8" name="Google Shape;668;p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886261" y="13309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69" name="Google Shape;669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583848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0" name="Google Shape;670;p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583848" y="12344400"/>
            <a:ext cx="76210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1" name="Google Shape;671;p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3844730" y="0"/>
            <a:ext cx="7951194" cy="294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2" name="Google Shape;672;p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9560445" y="0"/>
            <a:ext cx="4826603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3" name="Google Shape;673;p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2303991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4" name="Google Shape;674;p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22303988" y="19558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5" name="Google Shape;675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6" name="Google Shape;676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728991" y="762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7" name="Google Shape;677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8" name="Google Shape;678;p8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9916089" y="17272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79" name="Google Shape;679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0" name="Google Shape;680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950769" y="812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1" name="Google Shape;681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2" name="Google Shape;682;p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521340" y="457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3" name="Google Shape;683;p8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28896112" y="10350500"/>
            <a:ext cx="8738692" cy="873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4" name="Google Shape;684;p8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22862858" y="10744200"/>
            <a:ext cx="1524191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5" name="Google Shape;685;p8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22989873" y="10871200"/>
            <a:ext cx="139717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6" name="Google Shape;686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10198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7" name="Google Shape;687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101981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8" name="Google Shape;688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1224353" y="112903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89" name="Google Shape;689;p8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21224353" y="11290300"/>
            <a:ext cx="1956044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90" name="Google Shape;690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798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691" name="Google Shape;691;p8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2316689" y="7988300"/>
            <a:ext cx="1981448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8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5529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8"/>
          <p:cNvSpPr/>
          <p:nvPr/>
        </p:nvSpPr>
        <p:spPr>
          <a:xfrm>
            <a:off x="5106038" y="5397500"/>
            <a:ext cx="14174972" cy="2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8"/>
          <p:cNvSpPr/>
          <p:nvPr/>
        </p:nvSpPr>
        <p:spPr>
          <a:xfrm>
            <a:off x="6805934" y="5397500"/>
            <a:ext cx="10775180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Aging Biomarkers Review​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8"/>
          <p:cNvSpPr/>
          <p:nvPr/>
        </p:nvSpPr>
        <p:spPr>
          <a:xfrm>
            <a:off x="5106038" y="7099300"/>
            <a:ext cx="14174972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8"/>
          <p:cNvSpPr/>
          <p:nvPr/>
        </p:nvSpPr>
        <p:spPr>
          <a:xfrm>
            <a:off x="5038296" y="7099300"/>
            <a:ext cx="14310455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Examine biomarkers and clocks as reliable clinical trial endpoints for accelerated, focused research on interventions with transparent results.​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8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03" name="Google Shape;7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4" name="Google Shape;7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5" name="Google Shape;70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524000"/>
            <a:ext cx="2159270" cy="795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6" name="Google Shape;70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937209"/>
            <a:ext cx="1746471" cy="71242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7" name="Google Shape;70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4877410" cy="3759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8" name="Google Shape;708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09" name="Google Shape;70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05238" y="889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0" name="Google Shape;710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1" name="Google Shape;711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1289" y="24638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2" name="Google Shape;71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3" name="Google Shape;71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6610" y="32766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4" name="Google Shape;71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5" name="Google Shape;715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2095" y="4216400"/>
            <a:ext cx="101613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6" name="Google Shape;71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7" name="Google Shape;71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51" y="76454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8" name="Google Shape;718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851581" y="11150600"/>
            <a:ext cx="8535467" cy="256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19" name="Google Shape;719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2735842" y="11049000"/>
            <a:ext cx="1651206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0" name="Google Shape;720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862858" y="11176000"/>
            <a:ext cx="1524191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1" name="Google Shape;721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2" name="Google Shape;722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7451981" y="12344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3" name="Google Shape;72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4" name="Google Shape;724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8137867" y="132080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5" name="Google Shape;725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6" name="Google Shape;726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3193099" y="11531600"/>
            <a:ext cx="127016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7" name="Google Shape;727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8" name="Google Shape;728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3345518" y="13538200"/>
            <a:ext cx="127016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29" name="Google Shape;729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0" name="Google Shape;730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017702" y="12598400"/>
            <a:ext cx="101613" cy="1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9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solidFill>
            <a:srgbClr val="1F3864">
              <a:alpha val="6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9"/>
          <p:cNvSpPr/>
          <p:nvPr/>
        </p:nvSpPr>
        <p:spPr>
          <a:xfrm>
            <a:off x="1829029" y="1778000"/>
            <a:ext cx="20716289" cy="90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9"/>
          <p:cNvSpPr/>
          <p:nvPr/>
        </p:nvSpPr>
        <p:spPr>
          <a:xfrm>
            <a:off x="1829029" y="1778000"/>
            <a:ext cx="11812476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9"/>
          <p:cNvSpPr/>
          <p:nvPr/>
        </p:nvSpPr>
        <p:spPr>
          <a:xfrm>
            <a:off x="1829029" y="1778000"/>
            <a:ext cx="12083444" cy="1667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8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Poppins SemiBold"/>
              <a:buNone/>
            </a:pPr>
            <a:r>
              <a:rPr b="0" i="0" lang="en-US" sz="6400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Open Trial Infrastructure​</a:t>
            </a:r>
            <a:endParaRPr b="0" i="0" sz="6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9"/>
          <p:cNvSpPr/>
          <p:nvPr/>
        </p:nvSpPr>
        <p:spPr>
          <a:xfrm>
            <a:off x="1829029" y="3581400"/>
            <a:ext cx="20373346" cy="7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9"/>
          <p:cNvSpPr/>
          <p:nvPr/>
        </p:nvSpPr>
        <p:spPr>
          <a:xfrm>
            <a:off x="1829029" y="3581400"/>
            <a:ext cx="20373346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37" name="Google Shape;737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9029" y="35814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38" name="Google Shape;738;p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892537" y="3644900"/>
            <a:ext cx="635079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9"/>
          <p:cNvSpPr/>
          <p:nvPr/>
        </p:nvSpPr>
        <p:spPr>
          <a:xfrm>
            <a:off x="2895962" y="3657600"/>
            <a:ext cx="19441897" cy="745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Include details about the existing infrastructure for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decentralized trials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open sources.​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9"/>
          <p:cNvSpPr/>
          <p:nvPr/>
        </p:nvSpPr>
        <p:spPr>
          <a:xfrm>
            <a:off x="1829029" y="5283200"/>
            <a:ext cx="20309838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41" name="Google Shape;741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9029" y="5283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42" name="Google Shape;742;p9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892537" y="5346700"/>
            <a:ext cx="508063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9"/>
          <p:cNvSpPr/>
          <p:nvPr/>
        </p:nvSpPr>
        <p:spPr>
          <a:xfrm>
            <a:off x="2895962" y="5283200"/>
            <a:ext cx="19441897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challenge :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Harmonizing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unstandardized data formats into a seamless, standardized structure for aging biomarker analysis.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9"/>
          <p:cNvSpPr/>
          <p:nvPr/>
        </p:nvSpPr>
        <p:spPr>
          <a:xfrm>
            <a:off x="1829029" y="7442200"/>
            <a:ext cx="2024633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45" name="Google Shape;745;p9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92537" y="7442200"/>
            <a:ext cx="622378" cy="565733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9"/>
          <p:cNvSpPr/>
          <p:nvPr/>
        </p:nvSpPr>
        <p:spPr>
          <a:xfrm>
            <a:off x="2819752" y="7442200"/>
            <a:ext cx="19441897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Another challenge: 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Quantifying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longevity intervention effectiveness, uncovering hidden aging exacerbators, and establishing personalized optimal daily values for these factors.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9"/>
          <p:cNvSpPr/>
          <p:nvPr/>
        </p:nvSpPr>
        <p:spPr>
          <a:xfrm>
            <a:off x="1829029" y="9601200"/>
            <a:ext cx="20373346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748" name="Google Shape;748;p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829029" y="9601200"/>
            <a:ext cx="76209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49" name="Google Shape;749;p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971921" y="9664700"/>
            <a:ext cx="47631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9"/>
          <p:cNvSpPr/>
          <p:nvPr/>
        </p:nvSpPr>
        <p:spPr>
          <a:xfrm>
            <a:off x="2895962" y="9601200"/>
            <a:ext cx="19441897" cy="13546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Poppins Medium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Ideal approach: Facilitate user findings publication and improve predictive analysis accuracy by</a:t>
            </a:r>
            <a:r>
              <a:rPr b="0" i="0" lang="en-US" sz="3200" u="none" cap="none" strike="noStrike">
                <a:solidFill>
                  <a:srgbClr val="00B4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aggregating </a:t>
            </a:r>
            <a:r>
              <a:rPr b="0" i="0" lang="en-US" sz="32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from homogeneous user groups to expand sample sizes.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9"/>
          <p:cNvSpPr/>
          <p:nvPr/>
        </p:nvSpPr>
        <p:spPr>
          <a:xfrm>
            <a:off x="17324965" y="11328400"/>
            <a:ext cx="5139909" cy="6053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Poppins Medium"/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..... Continued on the next slide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9"/>
          <p:cNvSpPr txBox="1"/>
          <p:nvPr/>
        </p:nvSpPr>
        <p:spPr>
          <a:xfrm>
            <a:off x="15936187" y="12042700"/>
            <a:ext cx="71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Creative Commons Licence CC BY-NC 4.0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2023-10-19T08:14:26Z</dcterms:created>
  <dc:creator>PptxGenJS</dc:creator>
</cp:coreProperties>
</file>